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5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147"/>
    <a:srgbClr val="619D57"/>
    <a:srgbClr val="43A347"/>
    <a:srgbClr val="50A4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90" d="100"/>
          <a:sy n="90"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82EFE-D163-42CB-B7B5-51FD460B93B9}" type="datetimeFigureOut">
              <a:rPr lang="en-US" smtClean="0"/>
              <a:t>11/13/2019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821CC-DAA1-409A-819C-6F9F720105E0}" type="slidenum">
              <a:rPr lang="en-US" smtClean="0"/>
              <a:t>‹#›</a:t>
            </a:fld>
            <a:endParaRPr lang="en-US"/>
          </a:p>
        </p:txBody>
      </p:sp>
    </p:spTree>
    <p:extLst>
      <p:ext uri="{BB962C8B-B14F-4D97-AF65-F5344CB8AC3E}">
        <p14:creationId xmlns:p14="http://schemas.microsoft.com/office/powerpoint/2010/main" val="95409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458A9-A88B-4F60-81CC-7F1422277549}" type="datetime1">
              <a:rPr lang="en-US" smtClean="0"/>
              <a:t>11/13/2019</a:t>
            </a:fld>
            <a:endParaRPr lang="en-US"/>
          </a:p>
        </p:txBody>
      </p:sp>
      <p:sp>
        <p:nvSpPr>
          <p:cNvPr id="5" name="Footer Placeholder 4"/>
          <p:cNvSpPr>
            <a:spLocks noGrp="1"/>
          </p:cNvSpPr>
          <p:nvPr>
            <p:ph type="ftr" sz="quarter" idx="11"/>
          </p:nvPr>
        </p:nvSpPr>
        <p:spPr/>
        <p:txBody>
          <a:bodyPr/>
          <a:lstStyle/>
          <a:p>
            <a:r>
              <a:rPr lang="en-US"/>
              <a:t>www.IowaAgLiteracy.org</a:t>
            </a:r>
          </a:p>
        </p:txBody>
      </p:sp>
      <p:sp>
        <p:nvSpPr>
          <p:cNvPr id="6" name="Slide Number Placeholder 5"/>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319664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25162-4A86-4586-8805-74E39C7824C9}" type="datetime1">
              <a:rPr lang="en-US" smtClean="0"/>
              <a:t>11/13/2019</a:t>
            </a:fld>
            <a:endParaRPr lang="en-US"/>
          </a:p>
        </p:txBody>
      </p:sp>
      <p:sp>
        <p:nvSpPr>
          <p:cNvPr id="5" name="Footer Placeholder 4"/>
          <p:cNvSpPr>
            <a:spLocks noGrp="1"/>
          </p:cNvSpPr>
          <p:nvPr>
            <p:ph type="ftr" sz="quarter" idx="11"/>
          </p:nvPr>
        </p:nvSpPr>
        <p:spPr/>
        <p:txBody>
          <a:bodyPr/>
          <a:lstStyle/>
          <a:p>
            <a:r>
              <a:rPr lang="en-US"/>
              <a:t>www.IowaAgLiteracy.org</a:t>
            </a:r>
          </a:p>
        </p:txBody>
      </p:sp>
      <p:sp>
        <p:nvSpPr>
          <p:cNvPr id="6" name="Slide Number Placeholder 5"/>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134886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3A849-23E2-4A56-A248-A86B497D6912}" type="datetime1">
              <a:rPr lang="en-US" smtClean="0"/>
              <a:t>11/13/2019</a:t>
            </a:fld>
            <a:endParaRPr lang="en-US"/>
          </a:p>
        </p:txBody>
      </p:sp>
      <p:sp>
        <p:nvSpPr>
          <p:cNvPr id="5" name="Footer Placeholder 4"/>
          <p:cNvSpPr>
            <a:spLocks noGrp="1"/>
          </p:cNvSpPr>
          <p:nvPr>
            <p:ph type="ftr" sz="quarter" idx="11"/>
          </p:nvPr>
        </p:nvSpPr>
        <p:spPr/>
        <p:txBody>
          <a:bodyPr/>
          <a:lstStyle/>
          <a:p>
            <a:r>
              <a:rPr lang="en-US"/>
              <a:t>www.IowaAgLiteracy.org</a:t>
            </a:r>
          </a:p>
        </p:txBody>
      </p:sp>
      <p:sp>
        <p:nvSpPr>
          <p:cNvPr id="6" name="Slide Number Placeholder 5"/>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392633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131665-240F-413F-B9B9-BFD3B0E95D1C}" type="datetime1">
              <a:rPr lang="en-US" smtClean="0"/>
              <a:t>11/13/2019</a:t>
            </a:fld>
            <a:endParaRPr lang="en-US" dirty="0"/>
          </a:p>
        </p:txBody>
      </p:sp>
      <p:sp>
        <p:nvSpPr>
          <p:cNvPr id="5" name="Footer Placeholder 4"/>
          <p:cNvSpPr>
            <a:spLocks noGrp="1"/>
          </p:cNvSpPr>
          <p:nvPr>
            <p:ph type="ftr" sz="quarter" idx="11"/>
          </p:nvPr>
        </p:nvSpPr>
        <p:spPr/>
        <p:txBody>
          <a:bodyPr/>
          <a:lstStyle/>
          <a:p>
            <a:r>
              <a:rPr lang="en-US"/>
              <a:t>www.IowaAgLiteracy.org</a:t>
            </a:r>
            <a:endParaRPr lang="en-US" dirty="0"/>
          </a:p>
        </p:txBody>
      </p:sp>
      <p:sp>
        <p:nvSpPr>
          <p:cNvPr id="6" name="Slide Number Placeholder 5"/>
          <p:cNvSpPr>
            <a:spLocks noGrp="1"/>
          </p:cNvSpPr>
          <p:nvPr>
            <p:ph type="sldNum" sz="quarter" idx="12"/>
          </p:nvPr>
        </p:nvSpPr>
        <p:spPr/>
        <p:txBody>
          <a:bodyPr/>
          <a:lstStyle/>
          <a:p>
            <a:fld id="{1BF1D30A-4B40-4336-B32D-1BF86441A358}" type="slidenum">
              <a:rPr lang="en-US" smtClean="0"/>
              <a:t>‹#›</a:t>
            </a:fld>
            <a:endParaRPr lang="en-US"/>
          </a:p>
        </p:txBody>
      </p:sp>
      <p:pic>
        <p:nvPicPr>
          <p:cNvPr id="8" name="Picture 7">
            <a:extLst>
              <a:ext uri="{FF2B5EF4-FFF2-40B4-BE49-F238E27FC236}">
                <a16:creationId xmlns:a16="http://schemas.microsoft.com/office/drawing/2014/main" id="{1676DB4B-F7E4-4D7C-B61F-9CF57ABAC9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586663" y="230190"/>
            <a:ext cx="1285875" cy="749935"/>
          </a:xfrm>
          <a:prstGeom prst="rect">
            <a:avLst/>
          </a:prstGeom>
        </p:spPr>
      </p:pic>
    </p:spTree>
    <p:extLst>
      <p:ext uri="{BB962C8B-B14F-4D97-AF65-F5344CB8AC3E}">
        <p14:creationId xmlns:p14="http://schemas.microsoft.com/office/powerpoint/2010/main" val="403221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75CA89-E2A6-4340-8154-F4C9F6F972C4}" type="datetime1">
              <a:rPr lang="en-US" smtClean="0"/>
              <a:t>11/13/2019</a:t>
            </a:fld>
            <a:endParaRPr lang="en-US"/>
          </a:p>
        </p:txBody>
      </p:sp>
      <p:sp>
        <p:nvSpPr>
          <p:cNvPr id="5" name="Footer Placeholder 4"/>
          <p:cNvSpPr>
            <a:spLocks noGrp="1"/>
          </p:cNvSpPr>
          <p:nvPr>
            <p:ph type="ftr" sz="quarter" idx="11"/>
          </p:nvPr>
        </p:nvSpPr>
        <p:spPr/>
        <p:txBody>
          <a:bodyPr/>
          <a:lstStyle/>
          <a:p>
            <a:r>
              <a:rPr lang="en-US"/>
              <a:t>www.IowaAgLiteracy.org</a:t>
            </a:r>
          </a:p>
        </p:txBody>
      </p:sp>
      <p:sp>
        <p:nvSpPr>
          <p:cNvPr id="6" name="Slide Number Placeholder 5"/>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57795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9491CC-4BBE-46E3-87F9-066CEA0B5F0C}" type="datetime1">
              <a:rPr lang="en-US" smtClean="0"/>
              <a:t>11/13/2019</a:t>
            </a:fld>
            <a:endParaRPr lang="en-US"/>
          </a:p>
        </p:txBody>
      </p:sp>
      <p:sp>
        <p:nvSpPr>
          <p:cNvPr id="6" name="Footer Placeholder 5"/>
          <p:cNvSpPr>
            <a:spLocks noGrp="1"/>
          </p:cNvSpPr>
          <p:nvPr>
            <p:ph type="ftr" sz="quarter" idx="11"/>
          </p:nvPr>
        </p:nvSpPr>
        <p:spPr/>
        <p:txBody>
          <a:bodyPr/>
          <a:lstStyle/>
          <a:p>
            <a:r>
              <a:rPr lang="en-US"/>
              <a:t>www.IowaAgLiteracy.org</a:t>
            </a:r>
          </a:p>
        </p:txBody>
      </p:sp>
      <p:sp>
        <p:nvSpPr>
          <p:cNvPr id="7" name="Slide Number Placeholder 6"/>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112435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BB7FD6-99C7-4E69-83FB-521DD0504F51}" type="datetime1">
              <a:rPr lang="en-US" smtClean="0"/>
              <a:t>11/13/2019</a:t>
            </a:fld>
            <a:endParaRPr lang="en-US"/>
          </a:p>
        </p:txBody>
      </p:sp>
      <p:sp>
        <p:nvSpPr>
          <p:cNvPr id="8" name="Footer Placeholder 7"/>
          <p:cNvSpPr>
            <a:spLocks noGrp="1"/>
          </p:cNvSpPr>
          <p:nvPr>
            <p:ph type="ftr" sz="quarter" idx="11"/>
          </p:nvPr>
        </p:nvSpPr>
        <p:spPr/>
        <p:txBody>
          <a:bodyPr/>
          <a:lstStyle/>
          <a:p>
            <a:r>
              <a:rPr lang="en-US"/>
              <a:t>www.IowaAgLiteracy.org</a:t>
            </a:r>
          </a:p>
        </p:txBody>
      </p:sp>
      <p:sp>
        <p:nvSpPr>
          <p:cNvPr id="9" name="Slide Number Placeholder 8"/>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339876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1C6E2F-3F09-47C6-A8A7-6332157C150E}" type="datetime1">
              <a:rPr lang="en-US" smtClean="0"/>
              <a:t>11/13/2019</a:t>
            </a:fld>
            <a:endParaRPr lang="en-US"/>
          </a:p>
        </p:txBody>
      </p:sp>
      <p:sp>
        <p:nvSpPr>
          <p:cNvPr id="4" name="Footer Placeholder 3"/>
          <p:cNvSpPr>
            <a:spLocks noGrp="1"/>
          </p:cNvSpPr>
          <p:nvPr>
            <p:ph type="ftr" sz="quarter" idx="11"/>
          </p:nvPr>
        </p:nvSpPr>
        <p:spPr/>
        <p:txBody>
          <a:bodyPr/>
          <a:lstStyle/>
          <a:p>
            <a:r>
              <a:rPr lang="en-US"/>
              <a:t>www.IowaAgLiteracy.org</a:t>
            </a:r>
          </a:p>
        </p:txBody>
      </p:sp>
      <p:sp>
        <p:nvSpPr>
          <p:cNvPr id="5" name="Slide Number Placeholder 4"/>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133848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F16A6-80C1-44A0-99AE-936EFAD79050}" type="datetime1">
              <a:rPr lang="en-US" smtClean="0"/>
              <a:t>11/13/2019</a:t>
            </a:fld>
            <a:endParaRPr lang="en-US"/>
          </a:p>
        </p:txBody>
      </p:sp>
      <p:sp>
        <p:nvSpPr>
          <p:cNvPr id="3" name="Footer Placeholder 2"/>
          <p:cNvSpPr>
            <a:spLocks noGrp="1"/>
          </p:cNvSpPr>
          <p:nvPr>
            <p:ph type="ftr" sz="quarter" idx="11"/>
          </p:nvPr>
        </p:nvSpPr>
        <p:spPr/>
        <p:txBody>
          <a:bodyPr/>
          <a:lstStyle/>
          <a:p>
            <a:r>
              <a:rPr lang="en-US"/>
              <a:t>www.IowaAgLiteracy.org</a:t>
            </a:r>
          </a:p>
        </p:txBody>
      </p:sp>
      <p:sp>
        <p:nvSpPr>
          <p:cNvPr id="4" name="Slide Number Placeholder 3"/>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254237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1837AC-8B6D-4EB0-9C87-FDDAC7FF6313}" type="datetime1">
              <a:rPr lang="en-US" smtClean="0"/>
              <a:t>11/13/2019</a:t>
            </a:fld>
            <a:endParaRPr lang="en-US"/>
          </a:p>
        </p:txBody>
      </p:sp>
      <p:sp>
        <p:nvSpPr>
          <p:cNvPr id="6" name="Footer Placeholder 5"/>
          <p:cNvSpPr>
            <a:spLocks noGrp="1"/>
          </p:cNvSpPr>
          <p:nvPr>
            <p:ph type="ftr" sz="quarter" idx="11"/>
          </p:nvPr>
        </p:nvSpPr>
        <p:spPr/>
        <p:txBody>
          <a:bodyPr/>
          <a:lstStyle/>
          <a:p>
            <a:r>
              <a:rPr lang="en-US"/>
              <a:t>www.IowaAgLiteracy.org</a:t>
            </a:r>
          </a:p>
        </p:txBody>
      </p:sp>
      <p:sp>
        <p:nvSpPr>
          <p:cNvPr id="7" name="Slide Number Placeholder 6"/>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119248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A8A2D4-9198-4292-B6B4-5E985374FA02}" type="datetime1">
              <a:rPr lang="en-US" smtClean="0"/>
              <a:t>11/13/2019</a:t>
            </a:fld>
            <a:endParaRPr lang="en-US"/>
          </a:p>
        </p:txBody>
      </p:sp>
      <p:sp>
        <p:nvSpPr>
          <p:cNvPr id="6" name="Footer Placeholder 5"/>
          <p:cNvSpPr>
            <a:spLocks noGrp="1"/>
          </p:cNvSpPr>
          <p:nvPr>
            <p:ph type="ftr" sz="quarter" idx="11"/>
          </p:nvPr>
        </p:nvSpPr>
        <p:spPr/>
        <p:txBody>
          <a:bodyPr/>
          <a:lstStyle/>
          <a:p>
            <a:r>
              <a:rPr lang="en-US"/>
              <a:t>www.IowaAgLiteracy.org</a:t>
            </a:r>
          </a:p>
        </p:txBody>
      </p:sp>
      <p:sp>
        <p:nvSpPr>
          <p:cNvPr id="7" name="Slide Number Placeholder 6"/>
          <p:cNvSpPr>
            <a:spLocks noGrp="1"/>
          </p:cNvSpPr>
          <p:nvPr>
            <p:ph type="sldNum" sz="quarter" idx="12"/>
          </p:nvPr>
        </p:nvSpPr>
        <p:spPr/>
        <p:txBody>
          <a:bodyPr/>
          <a:lstStyle/>
          <a:p>
            <a:fld id="{1BF1D30A-4B40-4336-B32D-1BF86441A358}" type="slidenum">
              <a:rPr lang="en-US" smtClean="0"/>
              <a:t>‹#›</a:t>
            </a:fld>
            <a:endParaRPr lang="en-US"/>
          </a:p>
        </p:txBody>
      </p:sp>
    </p:spTree>
    <p:extLst>
      <p:ext uri="{BB962C8B-B14F-4D97-AF65-F5344CB8AC3E}">
        <p14:creationId xmlns:p14="http://schemas.microsoft.com/office/powerpoint/2010/main" val="38116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83FBB-A66B-41B3-8CE2-247DDDF6AA91}" type="datetime1">
              <a:rPr lang="en-US" smtClean="0"/>
              <a:t>11/13/2019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www.IowaAgLiteracy.org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1D30A-4B40-4336-B32D-1BF86441A358}" type="slidenum">
              <a:rPr lang="en-US" smtClean="0"/>
              <a:t>‹#›</a:t>
            </a:fld>
            <a:endParaRPr lang="en-US"/>
          </a:p>
        </p:txBody>
      </p:sp>
    </p:spTree>
    <p:extLst>
      <p:ext uri="{BB962C8B-B14F-4D97-AF65-F5344CB8AC3E}">
        <p14:creationId xmlns:p14="http://schemas.microsoft.com/office/powerpoint/2010/main" val="3258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owaagliteracy.org/resources/lesson-plans/lesson-plans.aspx" TargetMode="External"/><Relationship Id="rId2" Type="http://schemas.openxmlformats.org/officeDocument/2006/relationships/image" Target="../media/image1.jpg"/><Relationship Id="rId1" Type="http://schemas.openxmlformats.org/officeDocument/2006/relationships/slideLayout" Target="../slideLayouts/slideLayout9.xml"/><Relationship Id="rId5" Type="http://schemas.openxmlformats.org/officeDocument/2006/relationships/hyperlink" Target="http://www.iowaagliteracy.org/Contact.aspx" TargetMode="External"/><Relationship Id="rId4" Type="http://schemas.openxmlformats.org/officeDocument/2006/relationships/hyperlink" Target="http://www.iowaagliteracy.org/resources/other-resources.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50A21-8719-42B4-8662-B9635803D9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66890" y="1339848"/>
            <a:ext cx="4217997" cy="2456984"/>
          </a:xfrm>
          <a:prstGeom prst="rect">
            <a:avLst/>
          </a:prstGeom>
        </p:spPr>
      </p:pic>
      <p:sp>
        <p:nvSpPr>
          <p:cNvPr id="2" name="Title 1">
            <a:extLst>
              <a:ext uri="{FF2B5EF4-FFF2-40B4-BE49-F238E27FC236}">
                <a16:creationId xmlns:a16="http://schemas.microsoft.com/office/drawing/2014/main" id="{66B9D312-8B9F-4CE3-85D5-AA81C39C756C}"/>
              </a:ext>
            </a:extLst>
          </p:cNvPr>
          <p:cNvSpPr>
            <a:spLocks noGrp="1"/>
          </p:cNvSpPr>
          <p:nvPr>
            <p:ph type="ctrTitle"/>
          </p:nvPr>
        </p:nvSpPr>
        <p:spPr>
          <a:xfrm>
            <a:off x="530258" y="4233998"/>
            <a:ext cx="8074058" cy="905452"/>
          </a:xfrm>
        </p:spPr>
        <p:txBody>
          <a:bodyPr>
            <a:normAutofit fontScale="90000"/>
          </a:bodyPr>
          <a:lstStyle/>
          <a:p>
            <a:r>
              <a:rPr lang="en-US" b="1" dirty="0"/>
              <a:t>Turkey Turmoil</a:t>
            </a:r>
          </a:p>
        </p:txBody>
      </p:sp>
      <p:sp>
        <p:nvSpPr>
          <p:cNvPr id="3" name="Subtitle 2">
            <a:extLst>
              <a:ext uri="{FF2B5EF4-FFF2-40B4-BE49-F238E27FC236}">
                <a16:creationId xmlns:a16="http://schemas.microsoft.com/office/drawing/2014/main" id="{8F740079-FC1A-4371-8E07-4734D255A3C5}"/>
              </a:ext>
            </a:extLst>
          </p:cNvPr>
          <p:cNvSpPr>
            <a:spLocks noGrp="1"/>
          </p:cNvSpPr>
          <p:nvPr>
            <p:ph type="subTitle" idx="1"/>
          </p:nvPr>
        </p:nvSpPr>
        <p:spPr>
          <a:xfrm>
            <a:off x="1032236" y="5556478"/>
            <a:ext cx="6091236" cy="89246"/>
          </a:xfrm>
        </p:spPr>
        <p:txBody>
          <a:bodyPr>
            <a:normAutofit fontScale="25000" lnSpcReduction="20000"/>
          </a:bodyPr>
          <a:lstStyle/>
          <a:p>
            <a:endParaRPr lang="en-US" b="1" dirty="0">
              <a:solidFill>
                <a:schemeClr val="bg2"/>
              </a:solidFill>
            </a:endParaRPr>
          </a:p>
        </p:txBody>
      </p:sp>
    </p:spTree>
    <p:extLst>
      <p:ext uri="{BB962C8B-B14F-4D97-AF65-F5344CB8AC3E}">
        <p14:creationId xmlns:p14="http://schemas.microsoft.com/office/powerpoint/2010/main" val="134422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40">
            <a:extLst>
              <a:ext uri="{FF2B5EF4-FFF2-40B4-BE49-F238E27FC236}">
                <a16:creationId xmlns:a16="http://schemas.microsoft.com/office/drawing/2014/main" id="{D54B0A5A-37A9-45CF-8D0A-7C3907F64C88}"/>
              </a:ext>
            </a:extLst>
          </p:cNvPr>
          <p:cNvPicPr preferRelativeResize="0">
            <a:picLocks noGrp="1"/>
          </p:cNvPicPr>
          <p:nvPr>
            <p:ph idx="1"/>
          </p:nvPr>
        </p:nvPicPr>
        <p:blipFill rotWithShape="1">
          <a:blip r:embed="rId2">
            <a:alphaModFix/>
          </a:blip>
          <a:srcRect/>
          <a:stretch/>
        </p:blipFill>
        <p:spPr>
          <a:xfrm>
            <a:off x="1404463" y="1265634"/>
            <a:ext cx="6335074" cy="4358879"/>
          </a:xfrm>
          <a:prstGeom prst="rect">
            <a:avLst/>
          </a:prstGeom>
          <a:noFill/>
          <a:ln>
            <a:noFill/>
          </a:ln>
        </p:spPr>
      </p:pic>
      <p:sp>
        <p:nvSpPr>
          <p:cNvPr id="4" name="Footer Placeholder 3">
            <a:extLst>
              <a:ext uri="{FF2B5EF4-FFF2-40B4-BE49-F238E27FC236}">
                <a16:creationId xmlns:a16="http://schemas.microsoft.com/office/drawing/2014/main" id="{1C4A1339-2DD9-4DA6-8FC7-24423EC6704B}"/>
              </a:ext>
            </a:extLst>
          </p:cNvPr>
          <p:cNvSpPr>
            <a:spLocks noGrp="1"/>
          </p:cNvSpPr>
          <p:nvPr>
            <p:ph type="ftr" sz="quarter" idx="11"/>
          </p:nvPr>
        </p:nvSpPr>
        <p:spPr/>
        <p:txBody>
          <a:bodyPr/>
          <a:lstStyle/>
          <a:p>
            <a:r>
              <a:rPr lang="en-US"/>
              <a:t>www.IowaAgLiteracy.org</a:t>
            </a:r>
            <a:endParaRPr lang="en-US" dirty="0"/>
          </a:p>
        </p:txBody>
      </p:sp>
      <p:pic>
        <p:nvPicPr>
          <p:cNvPr id="6" name="Picture 5">
            <a:extLst>
              <a:ext uri="{FF2B5EF4-FFF2-40B4-BE49-F238E27FC236}">
                <a16:creationId xmlns:a16="http://schemas.microsoft.com/office/drawing/2014/main" id="{FD979DD8-CA0B-4D7D-9610-B72EEC93ADB7}"/>
              </a:ext>
            </a:extLst>
          </p:cNvPr>
          <p:cNvPicPr>
            <a:picLocks noChangeAspect="1"/>
          </p:cNvPicPr>
          <p:nvPr/>
        </p:nvPicPr>
        <p:blipFill>
          <a:blip r:embed="rId3"/>
          <a:stretch>
            <a:fillRect/>
          </a:stretch>
        </p:blipFill>
        <p:spPr>
          <a:xfrm>
            <a:off x="7969540" y="5940226"/>
            <a:ext cx="983959" cy="727274"/>
          </a:xfrm>
          <a:prstGeom prst="rect">
            <a:avLst/>
          </a:prstGeom>
        </p:spPr>
      </p:pic>
      <p:sp>
        <p:nvSpPr>
          <p:cNvPr id="3" name="Slide Number Placeholder 2">
            <a:extLst>
              <a:ext uri="{FF2B5EF4-FFF2-40B4-BE49-F238E27FC236}">
                <a16:creationId xmlns:a16="http://schemas.microsoft.com/office/drawing/2014/main" id="{4A7C6021-798D-4151-B3F2-46F160F82047}"/>
              </a:ext>
            </a:extLst>
          </p:cNvPr>
          <p:cNvSpPr>
            <a:spLocks noGrp="1"/>
          </p:cNvSpPr>
          <p:nvPr>
            <p:ph type="sldNum" sz="quarter" idx="12"/>
          </p:nvPr>
        </p:nvSpPr>
        <p:spPr>
          <a:xfrm>
            <a:off x="695103" y="6173788"/>
            <a:ext cx="2057400" cy="365125"/>
          </a:xfrm>
        </p:spPr>
        <p:txBody>
          <a:bodyPr/>
          <a:lstStyle/>
          <a:p>
            <a:pPr algn="l"/>
            <a:fld id="{1BF1D30A-4B40-4336-B32D-1BF86441A358}" type="slidenum">
              <a:rPr lang="en-US" smtClean="0"/>
              <a:pPr algn="l"/>
              <a:t>10</a:t>
            </a:fld>
            <a:endParaRPr lang="en-US" dirty="0"/>
          </a:p>
        </p:txBody>
      </p:sp>
    </p:spTree>
    <p:extLst>
      <p:ext uri="{BB962C8B-B14F-4D97-AF65-F5344CB8AC3E}">
        <p14:creationId xmlns:p14="http://schemas.microsoft.com/office/powerpoint/2010/main" val="134413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328D-34C1-4CAA-AD2D-FF78C04DB439}"/>
              </a:ext>
            </a:extLst>
          </p:cNvPr>
          <p:cNvSpPr>
            <a:spLocks noGrp="1"/>
          </p:cNvSpPr>
          <p:nvPr>
            <p:ph type="title"/>
          </p:nvPr>
        </p:nvSpPr>
        <p:spPr/>
        <p:txBody>
          <a:bodyPr/>
          <a:lstStyle/>
          <a:p>
            <a:r>
              <a:rPr lang="en-US" dirty="0"/>
              <a:t>Turkey Diet</a:t>
            </a:r>
          </a:p>
        </p:txBody>
      </p:sp>
      <p:sp>
        <p:nvSpPr>
          <p:cNvPr id="3" name="Content Placeholder 2">
            <a:extLst>
              <a:ext uri="{FF2B5EF4-FFF2-40B4-BE49-F238E27FC236}">
                <a16:creationId xmlns:a16="http://schemas.microsoft.com/office/drawing/2014/main" id="{809C7998-0E93-4710-96D0-4429B8E5EFB8}"/>
              </a:ext>
            </a:extLst>
          </p:cNvPr>
          <p:cNvSpPr>
            <a:spLocks noGrp="1"/>
          </p:cNvSpPr>
          <p:nvPr>
            <p:ph idx="1"/>
          </p:nvPr>
        </p:nvSpPr>
        <p:spPr/>
        <p:txBody>
          <a:bodyPr/>
          <a:lstStyle/>
          <a:p>
            <a:pPr marL="0" indent="0">
              <a:buNone/>
            </a:pPr>
            <a:r>
              <a:rPr lang="en-US" dirty="0">
                <a:latin typeface="Belleza"/>
                <a:ea typeface="Belleza"/>
                <a:cs typeface="Belleza"/>
                <a:sym typeface="Belleza"/>
              </a:rPr>
              <a:t>Helping Freedom Turkey and Liberty Turkey remember their favorite meal to eat will help us return them to their proper homes! </a:t>
            </a:r>
          </a:p>
          <a:p>
            <a:pPr marL="0" indent="0">
              <a:buNone/>
            </a:pPr>
            <a:endParaRPr lang="en-US" dirty="0">
              <a:latin typeface="Belleza"/>
              <a:ea typeface="Belleza"/>
              <a:cs typeface="Belleza"/>
              <a:sym typeface="Belleza"/>
            </a:endParaRPr>
          </a:p>
          <a:p>
            <a:r>
              <a:rPr lang="en-US" dirty="0">
                <a:latin typeface="Belleza"/>
                <a:ea typeface="Belleza"/>
                <a:cs typeface="Belleza"/>
                <a:sym typeface="Belleza"/>
              </a:rPr>
              <a:t>Which feed items would farm turkeys prefer? </a:t>
            </a:r>
          </a:p>
          <a:p>
            <a:r>
              <a:rPr lang="en-US" dirty="0">
                <a:latin typeface="Belleza"/>
                <a:ea typeface="Belleza"/>
                <a:cs typeface="Belleza"/>
                <a:sym typeface="Belleza"/>
              </a:rPr>
              <a:t>What do wild turkeys like to eat? </a:t>
            </a:r>
          </a:p>
          <a:p>
            <a:pPr marL="0" indent="0">
              <a:buNone/>
            </a:pPr>
            <a:endParaRPr lang="en-US" dirty="0">
              <a:latin typeface="Belleza"/>
              <a:ea typeface="Belleza"/>
              <a:cs typeface="Belleza"/>
              <a:sym typeface="Belleza"/>
            </a:endParaRPr>
          </a:p>
          <a:p>
            <a:pPr marL="0" indent="0">
              <a:buNone/>
            </a:pPr>
            <a:r>
              <a:rPr lang="en-US" dirty="0">
                <a:latin typeface="Belleza"/>
                <a:ea typeface="Belleza"/>
                <a:cs typeface="Belleza"/>
                <a:sym typeface="Belleza"/>
              </a:rPr>
              <a:t>Your decision will help tell us where the turkey lives, based on what they eat!</a:t>
            </a:r>
            <a:endParaRPr lang="en-US" dirty="0">
              <a:solidFill>
                <a:schemeClr val="dk1"/>
              </a:solidFill>
              <a:latin typeface="Belleza"/>
              <a:ea typeface="Belleza"/>
              <a:cs typeface="Belleza"/>
              <a:sym typeface="Belleza"/>
            </a:endParaRPr>
          </a:p>
          <a:p>
            <a:pPr marL="0" indent="0">
              <a:buNone/>
            </a:pPr>
            <a:endParaRPr lang="en-US" dirty="0"/>
          </a:p>
        </p:txBody>
      </p:sp>
      <p:sp>
        <p:nvSpPr>
          <p:cNvPr id="4" name="Footer Placeholder 3">
            <a:extLst>
              <a:ext uri="{FF2B5EF4-FFF2-40B4-BE49-F238E27FC236}">
                <a16:creationId xmlns:a16="http://schemas.microsoft.com/office/drawing/2014/main" id="{C3240466-161C-4BF1-93C9-5631A8D45A8B}"/>
              </a:ext>
            </a:extLst>
          </p:cNvPr>
          <p:cNvSpPr>
            <a:spLocks noGrp="1"/>
          </p:cNvSpPr>
          <p:nvPr>
            <p:ph type="ftr" sz="quarter" idx="11"/>
          </p:nvPr>
        </p:nvSpPr>
        <p:spPr/>
        <p:txBody>
          <a:bodyPr/>
          <a:lstStyle/>
          <a:p>
            <a:r>
              <a:rPr lang="en-US"/>
              <a:t>www.IowaAgLiteracy.org</a:t>
            </a:r>
            <a:endParaRPr lang="en-US" dirty="0"/>
          </a:p>
        </p:txBody>
      </p:sp>
      <p:pic>
        <p:nvPicPr>
          <p:cNvPr id="6" name="Picture 5">
            <a:extLst>
              <a:ext uri="{FF2B5EF4-FFF2-40B4-BE49-F238E27FC236}">
                <a16:creationId xmlns:a16="http://schemas.microsoft.com/office/drawing/2014/main" id="{1C72DE31-B8D0-4ADE-8265-2CC9FA13C6FC}"/>
              </a:ext>
            </a:extLst>
          </p:cNvPr>
          <p:cNvPicPr>
            <a:picLocks noChangeAspect="1"/>
          </p:cNvPicPr>
          <p:nvPr/>
        </p:nvPicPr>
        <p:blipFill>
          <a:blip r:embed="rId2"/>
          <a:stretch>
            <a:fillRect/>
          </a:stretch>
        </p:blipFill>
        <p:spPr>
          <a:xfrm>
            <a:off x="7843973" y="5902064"/>
            <a:ext cx="1112324" cy="819412"/>
          </a:xfrm>
          <a:prstGeom prst="rect">
            <a:avLst/>
          </a:prstGeom>
        </p:spPr>
      </p:pic>
      <p:sp>
        <p:nvSpPr>
          <p:cNvPr id="5" name="Slide Number Placeholder 4">
            <a:extLst>
              <a:ext uri="{FF2B5EF4-FFF2-40B4-BE49-F238E27FC236}">
                <a16:creationId xmlns:a16="http://schemas.microsoft.com/office/drawing/2014/main" id="{2F19DC24-D4FC-48F4-B5A0-0C86DD6B5FD9}"/>
              </a:ext>
            </a:extLst>
          </p:cNvPr>
          <p:cNvSpPr>
            <a:spLocks noGrp="1"/>
          </p:cNvSpPr>
          <p:nvPr>
            <p:ph type="sldNum" sz="quarter" idx="12"/>
          </p:nvPr>
        </p:nvSpPr>
        <p:spPr>
          <a:xfrm>
            <a:off x="628650" y="6331116"/>
            <a:ext cx="2057400" cy="365125"/>
          </a:xfrm>
        </p:spPr>
        <p:txBody>
          <a:bodyPr/>
          <a:lstStyle/>
          <a:p>
            <a:pPr algn="l"/>
            <a:fld id="{1BF1D30A-4B40-4336-B32D-1BF86441A358}" type="slidenum">
              <a:rPr lang="en-US" smtClean="0"/>
              <a:pPr algn="l"/>
              <a:t>11</a:t>
            </a:fld>
            <a:endParaRPr lang="en-US" dirty="0"/>
          </a:p>
        </p:txBody>
      </p:sp>
    </p:spTree>
    <p:extLst>
      <p:ext uri="{BB962C8B-B14F-4D97-AF65-F5344CB8AC3E}">
        <p14:creationId xmlns:p14="http://schemas.microsoft.com/office/powerpoint/2010/main" val="35512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AED8-CFA8-41D9-9742-8EDB30EE225C}"/>
              </a:ext>
            </a:extLst>
          </p:cNvPr>
          <p:cNvSpPr>
            <a:spLocks noGrp="1"/>
          </p:cNvSpPr>
          <p:nvPr>
            <p:ph type="title"/>
          </p:nvPr>
        </p:nvSpPr>
        <p:spPr/>
        <p:txBody>
          <a:bodyPr/>
          <a:lstStyle/>
          <a:p>
            <a:r>
              <a:rPr lang="en-US" dirty="0"/>
              <a:t>Farm Turkeys</a:t>
            </a:r>
          </a:p>
        </p:txBody>
      </p:sp>
      <p:sp>
        <p:nvSpPr>
          <p:cNvPr id="3" name="Content Placeholder 2">
            <a:extLst>
              <a:ext uri="{FF2B5EF4-FFF2-40B4-BE49-F238E27FC236}">
                <a16:creationId xmlns:a16="http://schemas.microsoft.com/office/drawing/2014/main" id="{F3D061EF-F1E5-447A-9598-1FFCFE532766}"/>
              </a:ext>
            </a:extLst>
          </p:cNvPr>
          <p:cNvSpPr>
            <a:spLocks noGrp="1"/>
          </p:cNvSpPr>
          <p:nvPr>
            <p:ph idx="1"/>
          </p:nvPr>
        </p:nvSpPr>
        <p:spPr/>
        <p:txBody>
          <a:bodyPr>
            <a:normAutofit fontScale="77500" lnSpcReduction="20000"/>
          </a:bodyPr>
          <a:lstStyle/>
          <a:p>
            <a:pPr marL="0" indent="0">
              <a:lnSpc>
                <a:spcPct val="140000"/>
              </a:lnSpc>
              <a:spcBef>
                <a:spcPts val="0"/>
              </a:spcBef>
              <a:buClr>
                <a:schemeClr val="dk1"/>
              </a:buClr>
              <a:buSzPts val="1540"/>
              <a:buNone/>
            </a:pPr>
            <a:r>
              <a:rPr lang="en-US" dirty="0">
                <a:latin typeface="Belleza"/>
                <a:ea typeface="Belleza"/>
                <a:cs typeface="Belleza"/>
                <a:sym typeface="Belleza"/>
              </a:rPr>
              <a:t>Turkeys need food and water, just like humans do. The food turkeys eat is called feed and is made up of ground corn, soybeans and a mix of vitamins and minerals. Turkey farmers feed their turkeys with automated feeders. The feed travels through long pipes and tubes in the barn to the automatic feeder, giving turkeys access to feed whenever they want. Farmers, nutritionists and the feed mill work together to make the best feed for the turkeys.</a:t>
            </a:r>
            <a:endParaRPr lang="en-US" sz="2400" dirty="0">
              <a:solidFill>
                <a:schemeClr val="dk1"/>
              </a:solidFill>
              <a:latin typeface="Belleza"/>
              <a:ea typeface="Belleza"/>
              <a:cs typeface="Belleza"/>
              <a:sym typeface="Belleza"/>
            </a:endParaRPr>
          </a:p>
          <a:p>
            <a:pPr marL="0" indent="0">
              <a:lnSpc>
                <a:spcPct val="140000"/>
              </a:lnSpc>
              <a:buClr>
                <a:schemeClr val="dk1"/>
              </a:buClr>
              <a:buSzPts val="1750"/>
              <a:buNone/>
            </a:pPr>
            <a:br>
              <a:rPr lang="en-US" sz="2400" dirty="0">
                <a:solidFill>
                  <a:schemeClr val="dk1"/>
                </a:solidFill>
                <a:latin typeface="Belleza"/>
                <a:ea typeface="Belleza"/>
                <a:cs typeface="Belleza"/>
                <a:sym typeface="Belleza"/>
              </a:rPr>
            </a:br>
            <a:endParaRPr lang="en-US" sz="2400" dirty="0">
              <a:solidFill>
                <a:schemeClr val="dk1"/>
              </a:solidFill>
              <a:latin typeface="Belleza"/>
              <a:ea typeface="Belleza"/>
              <a:cs typeface="Belleza"/>
              <a:sym typeface="Belleza"/>
            </a:endParaRPr>
          </a:p>
          <a:p>
            <a:pPr marL="0" indent="0">
              <a:buNone/>
            </a:pPr>
            <a:endParaRPr lang="en-US" dirty="0"/>
          </a:p>
        </p:txBody>
      </p:sp>
      <p:sp>
        <p:nvSpPr>
          <p:cNvPr id="4" name="Footer Placeholder 3">
            <a:extLst>
              <a:ext uri="{FF2B5EF4-FFF2-40B4-BE49-F238E27FC236}">
                <a16:creationId xmlns:a16="http://schemas.microsoft.com/office/drawing/2014/main" id="{17E20FC3-8682-44C4-9652-B184C2072AA0}"/>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BBA955AD-DF01-4961-9FD9-B218ED61BA1A}"/>
              </a:ext>
            </a:extLst>
          </p:cNvPr>
          <p:cNvPicPr>
            <a:picLocks noChangeAspect="1"/>
          </p:cNvPicPr>
          <p:nvPr/>
        </p:nvPicPr>
        <p:blipFill>
          <a:blip r:embed="rId2"/>
          <a:stretch>
            <a:fillRect/>
          </a:stretch>
        </p:blipFill>
        <p:spPr>
          <a:xfrm>
            <a:off x="7843973" y="5902064"/>
            <a:ext cx="1112324" cy="819412"/>
          </a:xfrm>
          <a:prstGeom prst="rect">
            <a:avLst/>
          </a:prstGeom>
        </p:spPr>
      </p:pic>
      <p:sp>
        <p:nvSpPr>
          <p:cNvPr id="6" name="Slide Number Placeholder 5">
            <a:extLst>
              <a:ext uri="{FF2B5EF4-FFF2-40B4-BE49-F238E27FC236}">
                <a16:creationId xmlns:a16="http://schemas.microsoft.com/office/drawing/2014/main" id="{5DDCA902-9B80-4ADD-99DE-50F5F8BB068B}"/>
              </a:ext>
            </a:extLst>
          </p:cNvPr>
          <p:cNvSpPr>
            <a:spLocks noGrp="1"/>
          </p:cNvSpPr>
          <p:nvPr>
            <p:ph type="sldNum" sz="quarter" idx="12"/>
          </p:nvPr>
        </p:nvSpPr>
        <p:spPr>
          <a:xfrm>
            <a:off x="628650" y="6257724"/>
            <a:ext cx="2057400" cy="365125"/>
          </a:xfrm>
        </p:spPr>
        <p:txBody>
          <a:bodyPr/>
          <a:lstStyle/>
          <a:p>
            <a:pPr algn="l"/>
            <a:fld id="{1BF1D30A-4B40-4336-B32D-1BF86441A358}" type="slidenum">
              <a:rPr lang="en-US" smtClean="0"/>
              <a:pPr algn="l"/>
              <a:t>12</a:t>
            </a:fld>
            <a:endParaRPr lang="en-US" dirty="0"/>
          </a:p>
        </p:txBody>
      </p:sp>
    </p:spTree>
    <p:extLst>
      <p:ext uri="{BB962C8B-B14F-4D97-AF65-F5344CB8AC3E}">
        <p14:creationId xmlns:p14="http://schemas.microsoft.com/office/powerpoint/2010/main" val="52912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5CF1-86B5-46D1-A411-3AA52ECC71F6}"/>
              </a:ext>
            </a:extLst>
          </p:cNvPr>
          <p:cNvSpPr>
            <a:spLocks noGrp="1"/>
          </p:cNvSpPr>
          <p:nvPr>
            <p:ph type="title"/>
          </p:nvPr>
        </p:nvSpPr>
        <p:spPr/>
        <p:txBody>
          <a:bodyPr/>
          <a:lstStyle/>
          <a:p>
            <a:r>
              <a:rPr lang="en-US" dirty="0"/>
              <a:t>Wild Turkeys</a:t>
            </a:r>
          </a:p>
        </p:txBody>
      </p:sp>
      <p:sp>
        <p:nvSpPr>
          <p:cNvPr id="3" name="Content Placeholder 2">
            <a:extLst>
              <a:ext uri="{FF2B5EF4-FFF2-40B4-BE49-F238E27FC236}">
                <a16:creationId xmlns:a16="http://schemas.microsoft.com/office/drawing/2014/main" id="{C0953A31-0766-4583-84A8-B804C9ECA739}"/>
              </a:ext>
            </a:extLst>
          </p:cNvPr>
          <p:cNvSpPr>
            <a:spLocks noGrp="1"/>
          </p:cNvSpPr>
          <p:nvPr>
            <p:ph idx="1"/>
          </p:nvPr>
        </p:nvSpPr>
        <p:spPr/>
        <p:txBody>
          <a:bodyPr/>
          <a:lstStyle/>
          <a:p>
            <a:pPr marL="0" indent="0">
              <a:buNone/>
            </a:pPr>
            <a:r>
              <a:rPr lang="en-US" dirty="0">
                <a:solidFill>
                  <a:schemeClr val="dk1"/>
                </a:solidFill>
                <a:latin typeface="Belleza"/>
                <a:ea typeface="Belleza"/>
                <a:cs typeface="Belleza"/>
                <a:sym typeface="Belleza"/>
              </a:rPr>
              <a:t>Wild turkeys search the forest floor and grassland for nuts, seeds, grains, fruits, berries and insects to eat. When wild turkeys are feeding and searching for their food, it’s called foraging. Wild turkeys forage for food in the early morning after sunrise and for a few hours before sunset. </a:t>
            </a:r>
          </a:p>
          <a:p>
            <a:pPr marL="0" indent="0">
              <a:buNone/>
            </a:pPr>
            <a:endParaRPr lang="en-US" dirty="0"/>
          </a:p>
        </p:txBody>
      </p:sp>
      <p:sp>
        <p:nvSpPr>
          <p:cNvPr id="4" name="Footer Placeholder 3">
            <a:extLst>
              <a:ext uri="{FF2B5EF4-FFF2-40B4-BE49-F238E27FC236}">
                <a16:creationId xmlns:a16="http://schemas.microsoft.com/office/drawing/2014/main" id="{9DB4CEC8-DF85-408D-B98B-720268CAD762}"/>
              </a:ext>
            </a:extLst>
          </p:cNvPr>
          <p:cNvSpPr>
            <a:spLocks noGrp="1"/>
          </p:cNvSpPr>
          <p:nvPr>
            <p:ph type="ftr" sz="quarter" idx="11"/>
          </p:nvPr>
        </p:nvSpPr>
        <p:spPr/>
        <p:txBody>
          <a:bodyPr/>
          <a:lstStyle/>
          <a:p>
            <a:r>
              <a:rPr lang="en-US" dirty="0"/>
              <a:t>www.IowaAgLiteracy.org</a:t>
            </a:r>
          </a:p>
        </p:txBody>
      </p:sp>
      <p:pic>
        <p:nvPicPr>
          <p:cNvPr id="5" name="Picture 4">
            <a:extLst>
              <a:ext uri="{FF2B5EF4-FFF2-40B4-BE49-F238E27FC236}">
                <a16:creationId xmlns:a16="http://schemas.microsoft.com/office/drawing/2014/main" id="{C2A4B330-3EB8-45CC-9E6E-BC8EB79E841E}"/>
              </a:ext>
            </a:extLst>
          </p:cNvPr>
          <p:cNvPicPr>
            <a:picLocks noChangeAspect="1"/>
          </p:cNvPicPr>
          <p:nvPr/>
        </p:nvPicPr>
        <p:blipFill>
          <a:blip r:embed="rId2"/>
          <a:stretch>
            <a:fillRect/>
          </a:stretch>
        </p:blipFill>
        <p:spPr>
          <a:xfrm>
            <a:off x="7843973" y="5902064"/>
            <a:ext cx="1112324" cy="819412"/>
          </a:xfrm>
          <a:prstGeom prst="rect">
            <a:avLst/>
          </a:prstGeom>
        </p:spPr>
      </p:pic>
      <p:sp>
        <p:nvSpPr>
          <p:cNvPr id="6" name="Slide Number Placeholder 5">
            <a:extLst>
              <a:ext uri="{FF2B5EF4-FFF2-40B4-BE49-F238E27FC236}">
                <a16:creationId xmlns:a16="http://schemas.microsoft.com/office/drawing/2014/main" id="{A65612CE-C653-4DF3-B17F-1B796C095665}"/>
              </a:ext>
            </a:extLst>
          </p:cNvPr>
          <p:cNvSpPr>
            <a:spLocks noGrp="1"/>
          </p:cNvSpPr>
          <p:nvPr>
            <p:ph type="sldNum" sz="quarter" idx="12"/>
          </p:nvPr>
        </p:nvSpPr>
        <p:spPr>
          <a:xfrm>
            <a:off x="628650" y="6334734"/>
            <a:ext cx="2057400" cy="365125"/>
          </a:xfrm>
        </p:spPr>
        <p:txBody>
          <a:bodyPr/>
          <a:lstStyle/>
          <a:p>
            <a:pPr algn="l"/>
            <a:fld id="{1BF1D30A-4B40-4336-B32D-1BF86441A358}" type="slidenum">
              <a:rPr lang="en-US" smtClean="0"/>
              <a:pPr algn="l"/>
              <a:t>13</a:t>
            </a:fld>
            <a:endParaRPr lang="en-US" dirty="0"/>
          </a:p>
        </p:txBody>
      </p:sp>
    </p:spTree>
    <p:extLst>
      <p:ext uri="{BB962C8B-B14F-4D97-AF65-F5344CB8AC3E}">
        <p14:creationId xmlns:p14="http://schemas.microsoft.com/office/powerpoint/2010/main" val="201626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50D1-7E99-4402-9DD8-568166279395}"/>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A3F642E4-3FE8-4029-BB55-48DECBF7E22A}"/>
              </a:ext>
            </a:extLst>
          </p:cNvPr>
          <p:cNvSpPr>
            <a:spLocks noGrp="1"/>
          </p:cNvSpPr>
          <p:nvPr>
            <p:ph idx="1"/>
          </p:nvPr>
        </p:nvSpPr>
        <p:spPr/>
        <p:txBody>
          <a:bodyPr>
            <a:normAutofit lnSpcReduction="10000"/>
          </a:bodyPr>
          <a:lstStyle/>
          <a:p>
            <a:pPr marL="0" indent="0">
              <a:lnSpc>
                <a:spcPct val="100000"/>
              </a:lnSpc>
              <a:spcBef>
                <a:spcPts val="0"/>
              </a:spcBef>
              <a:buClr>
                <a:schemeClr val="dk1"/>
              </a:buClr>
              <a:buSzPts val="2590"/>
              <a:buNone/>
            </a:pPr>
            <a:r>
              <a:rPr lang="en-US" dirty="0">
                <a:solidFill>
                  <a:schemeClr val="dk1"/>
                </a:solidFill>
                <a:latin typeface="Belleza"/>
                <a:ea typeface="Belleza"/>
                <a:cs typeface="Belleza"/>
                <a:sym typeface="Belleza"/>
              </a:rPr>
              <a:t>If we remind Freedom and Liberty what they like to eat, they will be closer to remembering their identity!</a:t>
            </a:r>
          </a:p>
          <a:p>
            <a:pPr marL="0" indent="0">
              <a:lnSpc>
                <a:spcPct val="100000"/>
              </a:lnSpc>
              <a:spcBef>
                <a:spcPts val="0"/>
              </a:spcBef>
              <a:buClr>
                <a:schemeClr val="dk1"/>
              </a:buClr>
              <a:buSzPts val="2590"/>
              <a:buNone/>
            </a:pPr>
            <a:endParaRPr lang="en-US" dirty="0">
              <a:solidFill>
                <a:schemeClr val="dk1"/>
              </a:solidFill>
              <a:latin typeface="Belleza"/>
              <a:ea typeface="Belleza"/>
              <a:cs typeface="Belleza"/>
              <a:sym typeface="Belleza"/>
            </a:endParaRPr>
          </a:p>
          <a:p>
            <a:pPr marL="0" indent="0">
              <a:lnSpc>
                <a:spcPct val="100000"/>
              </a:lnSpc>
              <a:spcBef>
                <a:spcPts val="0"/>
              </a:spcBef>
              <a:buClr>
                <a:schemeClr val="dk1"/>
              </a:buClr>
              <a:buSzPts val="2590"/>
              <a:buNone/>
            </a:pPr>
            <a:r>
              <a:rPr lang="en-US" i="1" dirty="0">
                <a:latin typeface="Belleza"/>
                <a:ea typeface="Belleza"/>
                <a:cs typeface="Belleza"/>
                <a:sym typeface="Belleza"/>
              </a:rPr>
              <a:t>Now that you have learned a little more about what farm turkeys eat versus wild turkeys, which of our turkeys likes to eat in a barn and which gets their food from the wild?</a:t>
            </a:r>
            <a:r>
              <a:rPr lang="en-US" dirty="0">
                <a:latin typeface="Belleza"/>
                <a:ea typeface="Belleza"/>
                <a:cs typeface="Belleza"/>
                <a:sym typeface="Belleza"/>
              </a:rPr>
              <a:t> </a:t>
            </a:r>
          </a:p>
          <a:p>
            <a:pPr marL="0" indent="0">
              <a:lnSpc>
                <a:spcPct val="100000"/>
              </a:lnSpc>
              <a:buClr>
                <a:schemeClr val="dk1"/>
              </a:buClr>
              <a:buSzPts val="2590"/>
              <a:buNone/>
            </a:pPr>
            <a:br>
              <a:rPr lang="en-US" dirty="0">
                <a:solidFill>
                  <a:schemeClr val="dk1"/>
                </a:solidFill>
                <a:latin typeface="Belleza"/>
                <a:ea typeface="Belleza"/>
                <a:cs typeface="Belleza"/>
                <a:sym typeface="Belleza"/>
              </a:rPr>
            </a:br>
            <a:endParaRPr lang="en-US" dirty="0">
              <a:solidFill>
                <a:schemeClr val="dk1"/>
              </a:solidFill>
              <a:latin typeface="Belleza"/>
              <a:ea typeface="Belleza"/>
              <a:cs typeface="Belleza"/>
              <a:sym typeface="Belleza"/>
            </a:endParaRPr>
          </a:p>
          <a:p>
            <a:pPr>
              <a:lnSpc>
                <a:spcPct val="100000"/>
              </a:lnSpc>
            </a:pPr>
            <a:endParaRPr lang="en-US" dirty="0"/>
          </a:p>
        </p:txBody>
      </p:sp>
      <p:sp>
        <p:nvSpPr>
          <p:cNvPr id="4" name="Footer Placeholder 3">
            <a:extLst>
              <a:ext uri="{FF2B5EF4-FFF2-40B4-BE49-F238E27FC236}">
                <a16:creationId xmlns:a16="http://schemas.microsoft.com/office/drawing/2014/main" id="{56119AC4-A9CE-4329-9652-A0935F17415B}"/>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58758A6B-65BC-41B3-B021-FCC010EF9699}"/>
              </a:ext>
            </a:extLst>
          </p:cNvPr>
          <p:cNvPicPr>
            <a:picLocks noChangeAspect="1"/>
          </p:cNvPicPr>
          <p:nvPr/>
        </p:nvPicPr>
        <p:blipFill>
          <a:blip r:embed="rId2"/>
          <a:stretch>
            <a:fillRect/>
          </a:stretch>
        </p:blipFill>
        <p:spPr>
          <a:xfrm>
            <a:off x="7843973" y="5902064"/>
            <a:ext cx="1112324" cy="819412"/>
          </a:xfrm>
          <a:prstGeom prst="rect">
            <a:avLst/>
          </a:prstGeom>
        </p:spPr>
      </p:pic>
      <p:sp>
        <p:nvSpPr>
          <p:cNvPr id="6" name="Slide Number Placeholder 5">
            <a:extLst>
              <a:ext uri="{FF2B5EF4-FFF2-40B4-BE49-F238E27FC236}">
                <a16:creationId xmlns:a16="http://schemas.microsoft.com/office/drawing/2014/main" id="{AE54EA2A-B3B6-465A-B3A3-B69624FD50E1}"/>
              </a:ext>
            </a:extLst>
          </p:cNvPr>
          <p:cNvSpPr>
            <a:spLocks noGrp="1"/>
          </p:cNvSpPr>
          <p:nvPr>
            <p:ph type="sldNum" sz="quarter" idx="12"/>
          </p:nvPr>
        </p:nvSpPr>
        <p:spPr>
          <a:xfrm>
            <a:off x="628650" y="6266657"/>
            <a:ext cx="2057400" cy="365125"/>
          </a:xfrm>
        </p:spPr>
        <p:txBody>
          <a:bodyPr/>
          <a:lstStyle/>
          <a:p>
            <a:pPr algn="l"/>
            <a:fld id="{1BF1D30A-4B40-4336-B32D-1BF86441A358}" type="slidenum">
              <a:rPr lang="en-US" smtClean="0"/>
              <a:pPr algn="l"/>
              <a:t>14</a:t>
            </a:fld>
            <a:endParaRPr lang="en-US" dirty="0"/>
          </a:p>
        </p:txBody>
      </p:sp>
    </p:spTree>
    <p:extLst>
      <p:ext uri="{BB962C8B-B14F-4D97-AF65-F5344CB8AC3E}">
        <p14:creationId xmlns:p14="http://schemas.microsoft.com/office/powerpoint/2010/main" val="346363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8AC6-0562-45A5-868D-6A17FD78F557}"/>
              </a:ext>
            </a:extLst>
          </p:cNvPr>
          <p:cNvSpPr>
            <a:spLocks noGrp="1"/>
          </p:cNvSpPr>
          <p:nvPr>
            <p:ph type="title"/>
          </p:nvPr>
        </p:nvSpPr>
        <p:spPr/>
        <p:txBody>
          <a:bodyPr/>
          <a:lstStyle/>
          <a:p>
            <a:r>
              <a:rPr lang="en-US" dirty="0"/>
              <a:t>Turkey Characteristics</a:t>
            </a:r>
          </a:p>
        </p:txBody>
      </p:sp>
      <p:sp>
        <p:nvSpPr>
          <p:cNvPr id="3" name="Content Placeholder 2">
            <a:extLst>
              <a:ext uri="{FF2B5EF4-FFF2-40B4-BE49-F238E27FC236}">
                <a16:creationId xmlns:a16="http://schemas.microsoft.com/office/drawing/2014/main" id="{E7E2340F-3880-49B3-9EC6-7F368F2E5A97}"/>
              </a:ext>
            </a:extLst>
          </p:cNvPr>
          <p:cNvSpPr>
            <a:spLocks noGrp="1"/>
          </p:cNvSpPr>
          <p:nvPr>
            <p:ph idx="1"/>
          </p:nvPr>
        </p:nvSpPr>
        <p:spPr/>
        <p:txBody>
          <a:bodyPr/>
          <a:lstStyle/>
          <a:p>
            <a:r>
              <a:rPr lang="en-US" dirty="0">
                <a:latin typeface="Belleza"/>
                <a:ea typeface="Belleza"/>
                <a:cs typeface="Belleza"/>
                <a:sym typeface="Belleza"/>
              </a:rPr>
              <a:t>What are </a:t>
            </a:r>
            <a:r>
              <a:rPr lang="en-US" dirty="0">
                <a:solidFill>
                  <a:schemeClr val="dk1"/>
                </a:solidFill>
                <a:latin typeface="Belleza"/>
                <a:ea typeface="Belleza"/>
                <a:cs typeface="Belleza"/>
                <a:sym typeface="Belleza"/>
              </a:rPr>
              <a:t>major characteristics of turkeys? </a:t>
            </a:r>
          </a:p>
          <a:p>
            <a:r>
              <a:rPr lang="en-US" dirty="0">
                <a:solidFill>
                  <a:schemeClr val="dk1"/>
                </a:solidFill>
                <a:latin typeface="Belleza"/>
                <a:ea typeface="Belleza"/>
                <a:cs typeface="Belleza"/>
                <a:sym typeface="Belleza"/>
              </a:rPr>
              <a:t>What are some special features or qualities for a farm turkey? </a:t>
            </a:r>
          </a:p>
          <a:p>
            <a:r>
              <a:rPr lang="en-US" dirty="0">
                <a:solidFill>
                  <a:schemeClr val="dk1"/>
                </a:solidFill>
                <a:latin typeface="Belleza"/>
                <a:ea typeface="Belleza"/>
                <a:cs typeface="Belleza"/>
                <a:sym typeface="Belleza"/>
              </a:rPr>
              <a:t>How about a wild turkey, what do they look like? </a:t>
            </a:r>
          </a:p>
          <a:p>
            <a:endParaRPr lang="en-US" dirty="0">
              <a:solidFill>
                <a:schemeClr val="dk1"/>
              </a:solidFill>
              <a:latin typeface="Belleza"/>
              <a:ea typeface="Belleza"/>
              <a:cs typeface="Belleza"/>
              <a:sym typeface="Belleza"/>
            </a:endParaRPr>
          </a:p>
          <a:p>
            <a:pPr marL="0" indent="0">
              <a:buNone/>
            </a:pPr>
            <a:r>
              <a:rPr lang="en-US" dirty="0">
                <a:solidFill>
                  <a:schemeClr val="dk1"/>
                </a:solidFill>
                <a:latin typeface="Belleza"/>
                <a:ea typeface="Belleza"/>
                <a:cs typeface="Belleza"/>
                <a:sym typeface="Belleza"/>
              </a:rPr>
              <a:t>Use the information provided in this file to find out!</a:t>
            </a:r>
          </a:p>
          <a:p>
            <a:endParaRPr lang="en-US" dirty="0"/>
          </a:p>
        </p:txBody>
      </p:sp>
      <p:sp>
        <p:nvSpPr>
          <p:cNvPr id="4" name="Footer Placeholder 3">
            <a:extLst>
              <a:ext uri="{FF2B5EF4-FFF2-40B4-BE49-F238E27FC236}">
                <a16:creationId xmlns:a16="http://schemas.microsoft.com/office/drawing/2014/main" id="{3A2864C2-EC4D-4476-AA5B-44B72CA982F5}"/>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4088FF77-DECE-4DA5-9B57-2D1264F60ABF}"/>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734650" y="5818175"/>
            <a:ext cx="1218850" cy="920762"/>
          </a:xfrm>
          <a:prstGeom prst="rect">
            <a:avLst/>
          </a:prstGeom>
        </p:spPr>
      </p:pic>
      <p:sp>
        <p:nvSpPr>
          <p:cNvPr id="6" name="Slide Number Placeholder 5">
            <a:extLst>
              <a:ext uri="{FF2B5EF4-FFF2-40B4-BE49-F238E27FC236}">
                <a16:creationId xmlns:a16="http://schemas.microsoft.com/office/drawing/2014/main" id="{770F4AEA-C5BC-4F32-8ABF-D67823A17272}"/>
              </a:ext>
            </a:extLst>
          </p:cNvPr>
          <p:cNvSpPr>
            <a:spLocks noGrp="1"/>
          </p:cNvSpPr>
          <p:nvPr>
            <p:ph type="sldNum" sz="quarter" idx="12"/>
          </p:nvPr>
        </p:nvSpPr>
        <p:spPr>
          <a:xfrm>
            <a:off x="628650" y="6275387"/>
            <a:ext cx="2057400" cy="365125"/>
          </a:xfrm>
        </p:spPr>
        <p:txBody>
          <a:bodyPr/>
          <a:lstStyle/>
          <a:p>
            <a:pPr algn="l"/>
            <a:fld id="{1BF1D30A-4B40-4336-B32D-1BF86441A358}" type="slidenum">
              <a:rPr lang="en-US" smtClean="0"/>
              <a:pPr algn="l"/>
              <a:t>15</a:t>
            </a:fld>
            <a:endParaRPr lang="en-US" dirty="0"/>
          </a:p>
        </p:txBody>
      </p:sp>
    </p:spTree>
    <p:extLst>
      <p:ext uri="{BB962C8B-B14F-4D97-AF65-F5344CB8AC3E}">
        <p14:creationId xmlns:p14="http://schemas.microsoft.com/office/powerpoint/2010/main" val="143477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7725-C2B6-4C3D-9523-8F15DAA3A4FA}"/>
              </a:ext>
            </a:extLst>
          </p:cNvPr>
          <p:cNvSpPr>
            <a:spLocks noGrp="1"/>
          </p:cNvSpPr>
          <p:nvPr>
            <p:ph type="title"/>
          </p:nvPr>
        </p:nvSpPr>
        <p:spPr/>
        <p:txBody>
          <a:bodyPr/>
          <a:lstStyle/>
          <a:p>
            <a:r>
              <a:rPr lang="en-US" dirty="0"/>
              <a:t>Farm Turkeys</a:t>
            </a:r>
          </a:p>
        </p:txBody>
      </p:sp>
      <p:sp>
        <p:nvSpPr>
          <p:cNvPr id="3" name="Content Placeholder 2">
            <a:extLst>
              <a:ext uri="{FF2B5EF4-FFF2-40B4-BE49-F238E27FC236}">
                <a16:creationId xmlns:a16="http://schemas.microsoft.com/office/drawing/2014/main" id="{1835B516-42B5-47FC-9E24-027FAF7C8C11}"/>
              </a:ext>
            </a:extLst>
          </p:cNvPr>
          <p:cNvSpPr>
            <a:spLocks noGrp="1"/>
          </p:cNvSpPr>
          <p:nvPr>
            <p:ph idx="1"/>
          </p:nvPr>
        </p:nvSpPr>
        <p:spPr/>
        <p:txBody>
          <a:bodyPr>
            <a:normAutofit fontScale="85000" lnSpcReduction="20000"/>
          </a:bodyPr>
          <a:lstStyle/>
          <a:p>
            <a:pPr marL="0" indent="0">
              <a:lnSpc>
                <a:spcPct val="150000"/>
              </a:lnSpc>
              <a:spcBef>
                <a:spcPts val="0"/>
              </a:spcBef>
              <a:buClr>
                <a:schemeClr val="dk1"/>
              </a:buClr>
              <a:buSzPts val="1750"/>
              <a:buNone/>
            </a:pPr>
            <a:r>
              <a:rPr lang="en-US" dirty="0">
                <a:solidFill>
                  <a:schemeClr val="dk1"/>
                </a:solidFill>
                <a:latin typeface="Belleza"/>
                <a:ea typeface="Belleza"/>
                <a:cs typeface="Belleza"/>
                <a:sym typeface="Belleza"/>
              </a:rPr>
              <a:t>The most popular farm turkey breed is called a “Broad Breasted White” which means it is a white feathered turkey that produces a lot of breast meat, which consumers love! Turkeys grow white feathers, have blue heads, a red </a:t>
            </a:r>
            <a:r>
              <a:rPr lang="en-US" b="1" dirty="0">
                <a:solidFill>
                  <a:schemeClr val="dk1"/>
                </a:solidFill>
                <a:latin typeface="Belleza"/>
                <a:ea typeface="Belleza"/>
                <a:cs typeface="Belleza"/>
                <a:sym typeface="Belleza"/>
              </a:rPr>
              <a:t>wattle</a:t>
            </a:r>
            <a:r>
              <a:rPr lang="en-US" dirty="0">
                <a:solidFill>
                  <a:schemeClr val="dk1"/>
                </a:solidFill>
                <a:latin typeface="Belleza"/>
                <a:ea typeface="Belleza"/>
                <a:cs typeface="Belleza"/>
                <a:sym typeface="Belleza"/>
              </a:rPr>
              <a:t> under their beak and a red </a:t>
            </a:r>
            <a:r>
              <a:rPr lang="en-US" b="1" dirty="0">
                <a:solidFill>
                  <a:schemeClr val="dk1"/>
                </a:solidFill>
                <a:latin typeface="Belleza"/>
                <a:ea typeface="Belleza"/>
                <a:cs typeface="Belleza"/>
                <a:sym typeface="Belleza"/>
              </a:rPr>
              <a:t>snood</a:t>
            </a:r>
            <a:r>
              <a:rPr lang="en-US" dirty="0">
                <a:solidFill>
                  <a:schemeClr val="dk1"/>
                </a:solidFill>
                <a:latin typeface="Belleza"/>
                <a:ea typeface="Belleza"/>
                <a:cs typeface="Belleza"/>
                <a:sym typeface="Belleza"/>
              </a:rPr>
              <a:t> on top of their beak. Most </a:t>
            </a:r>
            <a:r>
              <a:rPr lang="en-US" dirty="0">
                <a:latin typeface="Belleza"/>
                <a:ea typeface="Belleza"/>
                <a:cs typeface="Belleza"/>
                <a:sym typeface="Belleza"/>
              </a:rPr>
              <a:t>f</a:t>
            </a:r>
            <a:r>
              <a:rPr lang="en-US" dirty="0">
                <a:solidFill>
                  <a:schemeClr val="dk1"/>
                </a:solidFill>
                <a:latin typeface="Belleza"/>
                <a:ea typeface="Belleza"/>
                <a:cs typeface="Belleza"/>
                <a:sym typeface="Belleza"/>
              </a:rPr>
              <a:t>arm turkeys </a:t>
            </a:r>
            <a:r>
              <a:rPr lang="en-US" dirty="0">
                <a:latin typeface="Belleza"/>
                <a:ea typeface="Belleza"/>
                <a:cs typeface="Belleza"/>
                <a:sym typeface="Belleza"/>
              </a:rPr>
              <a:t>have </a:t>
            </a:r>
            <a:r>
              <a:rPr lang="en-US" dirty="0">
                <a:solidFill>
                  <a:schemeClr val="dk1"/>
                </a:solidFill>
                <a:latin typeface="Belleza"/>
                <a:ea typeface="Belleza"/>
                <a:cs typeface="Belleza"/>
                <a:sym typeface="Belleza"/>
              </a:rPr>
              <a:t>white feathers because dark feathers leave marks on the skin of the turkey. A fully grown farm turkey can weigh 45 pounds, that means they are producing lots of meat for consumers! </a:t>
            </a:r>
          </a:p>
        </p:txBody>
      </p:sp>
      <p:sp>
        <p:nvSpPr>
          <p:cNvPr id="4" name="Footer Placeholder 3">
            <a:extLst>
              <a:ext uri="{FF2B5EF4-FFF2-40B4-BE49-F238E27FC236}">
                <a16:creationId xmlns:a16="http://schemas.microsoft.com/office/drawing/2014/main" id="{BCCA98D5-5B98-43CF-9E42-2310CA85CD52}"/>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7D7BE802-B152-40CD-92DD-DA3FFA0A8FBE}"/>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734650" y="5818175"/>
            <a:ext cx="1218850" cy="920762"/>
          </a:xfrm>
          <a:prstGeom prst="rect">
            <a:avLst/>
          </a:prstGeom>
        </p:spPr>
      </p:pic>
      <p:sp>
        <p:nvSpPr>
          <p:cNvPr id="6" name="Slide Number Placeholder 5">
            <a:extLst>
              <a:ext uri="{FF2B5EF4-FFF2-40B4-BE49-F238E27FC236}">
                <a16:creationId xmlns:a16="http://schemas.microsoft.com/office/drawing/2014/main" id="{D1428DE7-0323-45AF-B17B-B6BDAEA51C56}"/>
              </a:ext>
            </a:extLst>
          </p:cNvPr>
          <p:cNvSpPr>
            <a:spLocks noGrp="1"/>
          </p:cNvSpPr>
          <p:nvPr>
            <p:ph type="sldNum" sz="quarter" idx="12"/>
          </p:nvPr>
        </p:nvSpPr>
        <p:spPr>
          <a:xfrm>
            <a:off x="628650" y="6345496"/>
            <a:ext cx="2057400" cy="365125"/>
          </a:xfrm>
        </p:spPr>
        <p:txBody>
          <a:bodyPr/>
          <a:lstStyle/>
          <a:p>
            <a:pPr algn="l"/>
            <a:fld id="{1BF1D30A-4B40-4336-B32D-1BF86441A358}" type="slidenum">
              <a:rPr lang="en-US" smtClean="0"/>
              <a:pPr algn="l"/>
              <a:t>16</a:t>
            </a:fld>
            <a:endParaRPr lang="en-US" dirty="0"/>
          </a:p>
        </p:txBody>
      </p:sp>
    </p:spTree>
    <p:extLst>
      <p:ext uri="{BB962C8B-B14F-4D97-AF65-F5344CB8AC3E}">
        <p14:creationId xmlns:p14="http://schemas.microsoft.com/office/powerpoint/2010/main" val="27111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D18F-FE8D-4DCE-BC63-9C02F9ECB814}"/>
              </a:ext>
            </a:extLst>
          </p:cNvPr>
          <p:cNvSpPr>
            <a:spLocks noGrp="1"/>
          </p:cNvSpPr>
          <p:nvPr>
            <p:ph type="title"/>
          </p:nvPr>
        </p:nvSpPr>
        <p:spPr/>
        <p:txBody>
          <a:bodyPr/>
          <a:lstStyle/>
          <a:p>
            <a:r>
              <a:rPr lang="en-US" dirty="0"/>
              <a:t>Wild Turkeys</a:t>
            </a:r>
          </a:p>
        </p:txBody>
      </p:sp>
      <p:sp>
        <p:nvSpPr>
          <p:cNvPr id="3" name="Content Placeholder 2">
            <a:extLst>
              <a:ext uri="{FF2B5EF4-FFF2-40B4-BE49-F238E27FC236}">
                <a16:creationId xmlns:a16="http://schemas.microsoft.com/office/drawing/2014/main" id="{8BAC5AC4-2A72-4993-8ECD-5034FAF1A0AD}"/>
              </a:ext>
            </a:extLst>
          </p:cNvPr>
          <p:cNvSpPr>
            <a:spLocks noGrp="1"/>
          </p:cNvSpPr>
          <p:nvPr>
            <p:ph idx="1"/>
          </p:nvPr>
        </p:nvSpPr>
        <p:spPr/>
        <p:txBody>
          <a:bodyPr/>
          <a:lstStyle/>
          <a:p>
            <a:pPr marL="0" indent="0">
              <a:buNone/>
            </a:pPr>
            <a:r>
              <a:rPr lang="en-US" dirty="0">
                <a:solidFill>
                  <a:schemeClr val="dk1"/>
                </a:solidFill>
                <a:latin typeface="Belleza"/>
                <a:ea typeface="Belleza"/>
                <a:cs typeface="Belleza"/>
                <a:sym typeface="Belleza"/>
              </a:rPr>
              <a:t>Wild turkeys are a large bird with dark feathers. Their long, thin legs help them run fast and fly short distances up to 55 miles per hour. Their dark feathers and fast legs are very important! These features help them blend into the forest and grasslands as camouflage, and their speed helps them fly to perch in trees. This helps protect them from predators. Wild turkeys weigh less than farm turkeys, this makes it possible for them to run fast and fly in the air for short distances. A wild turkey will range from 5-20 pounds.</a:t>
            </a:r>
          </a:p>
          <a:p>
            <a:endParaRPr lang="en-US" dirty="0"/>
          </a:p>
        </p:txBody>
      </p:sp>
      <p:sp>
        <p:nvSpPr>
          <p:cNvPr id="4" name="Footer Placeholder 3">
            <a:extLst>
              <a:ext uri="{FF2B5EF4-FFF2-40B4-BE49-F238E27FC236}">
                <a16:creationId xmlns:a16="http://schemas.microsoft.com/office/drawing/2014/main" id="{BE9C0617-24DE-4A6F-98A5-2D7101F10999}"/>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4FB5B57F-9031-4DE4-B070-C4CFA2EC6625}"/>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734650" y="5818175"/>
            <a:ext cx="1218850" cy="920762"/>
          </a:xfrm>
          <a:prstGeom prst="rect">
            <a:avLst/>
          </a:prstGeom>
        </p:spPr>
      </p:pic>
      <p:sp>
        <p:nvSpPr>
          <p:cNvPr id="6" name="Slide Number Placeholder 5">
            <a:extLst>
              <a:ext uri="{FF2B5EF4-FFF2-40B4-BE49-F238E27FC236}">
                <a16:creationId xmlns:a16="http://schemas.microsoft.com/office/drawing/2014/main" id="{9B505B1F-832C-4432-A94B-D4107A169EA8}"/>
              </a:ext>
            </a:extLst>
          </p:cNvPr>
          <p:cNvSpPr>
            <a:spLocks noGrp="1"/>
          </p:cNvSpPr>
          <p:nvPr>
            <p:ph type="sldNum" sz="quarter" idx="12"/>
          </p:nvPr>
        </p:nvSpPr>
        <p:spPr>
          <a:xfrm>
            <a:off x="628650" y="6298351"/>
            <a:ext cx="2057400" cy="365125"/>
          </a:xfrm>
        </p:spPr>
        <p:txBody>
          <a:bodyPr/>
          <a:lstStyle/>
          <a:p>
            <a:pPr algn="l"/>
            <a:fld id="{1BF1D30A-4B40-4336-B32D-1BF86441A358}" type="slidenum">
              <a:rPr lang="en-US" smtClean="0"/>
              <a:pPr algn="l"/>
              <a:t>17</a:t>
            </a:fld>
            <a:endParaRPr lang="en-US" dirty="0"/>
          </a:p>
        </p:txBody>
      </p:sp>
    </p:spTree>
    <p:extLst>
      <p:ext uri="{BB962C8B-B14F-4D97-AF65-F5344CB8AC3E}">
        <p14:creationId xmlns:p14="http://schemas.microsoft.com/office/powerpoint/2010/main" val="44053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2FDD-C977-4882-8B0C-6268B517D27A}"/>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A435D2DF-9AE6-4BEC-ADE2-560C08CBEEE5}"/>
              </a:ext>
            </a:extLst>
          </p:cNvPr>
          <p:cNvSpPr>
            <a:spLocks noGrp="1"/>
          </p:cNvSpPr>
          <p:nvPr>
            <p:ph idx="1"/>
          </p:nvPr>
        </p:nvSpPr>
        <p:spPr>
          <a:xfrm>
            <a:off x="628650" y="2226469"/>
            <a:ext cx="7886700" cy="3263504"/>
          </a:xfrm>
        </p:spPr>
        <p:txBody>
          <a:bodyPr/>
          <a:lstStyle/>
          <a:p>
            <a:r>
              <a:rPr lang="en-US" dirty="0">
                <a:solidFill>
                  <a:schemeClr val="dk1"/>
                </a:solidFill>
                <a:latin typeface="Belleza"/>
                <a:ea typeface="Belleza"/>
                <a:cs typeface="Belleza"/>
                <a:sym typeface="Belleza"/>
              </a:rPr>
              <a:t>Who protects the</a:t>
            </a:r>
            <a:r>
              <a:rPr lang="en-US" dirty="0">
                <a:latin typeface="Belleza"/>
                <a:ea typeface="Belleza"/>
                <a:cs typeface="Belleza"/>
                <a:sym typeface="Belleza"/>
              </a:rPr>
              <a:t> farm</a:t>
            </a:r>
            <a:r>
              <a:rPr lang="en-US" dirty="0">
                <a:solidFill>
                  <a:schemeClr val="dk1"/>
                </a:solidFill>
                <a:latin typeface="Belleza"/>
                <a:ea typeface="Belleza"/>
                <a:cs typeface="Belleza"/>
                <a:sym typeface="Belleza"/>
              </a:rPr>
              <a:t> turkeys? </a:t>
            </a:r>
          </a:p>
          <a:p>
            <a:r>
              <a:rPr lang="en-US" dirty="0">
                <a:solidFill>
                  <a:schemeClr val="dk1"/>
                </a:solidFill>
                <a:latin typeface="Belleza"/>
                <a:ea typeface="Belleza"/>
                <a:cs typeface="Belleza"/>
                <a:sym typeface="Belleza"/>
              </a:rPr>
              <a:t>How do wild turkeys keep themselves safe? </a:t>
            </a:r>
          </a:p>
          <a:p>
            <a:r>
              <a:rPr lang="en-US" dirty="0">
                <a:solidFill>
                  <a:schemeClr val="dk1"/>
                </a:solidFill>
                <a:latin typeface="Belleza"/>
                <a:ea typeface="Belleza"/>
                <a:cs typeface="Belleza"/>
                <a:sym typeface="Belleza"/>
              </a:rPr>
              <a:t>Besides the sneaky coyote who stole their identity, what other wild animals are predators to turkeys?</a:t>
            </a:r>
          </a:p>
          <a:p>
            <a:pPr marL="0" indent="0">
              <a:buNone/>
            </a:pPr>
            <a:endParaRPr lang="en-US" dirty="0"/>
          </a:p>
        </p:txBody>
      </p:sp>
      <p:sp>
        <p:nvSpPr>
          <p:cNvPr id="4" name="Footer Placeholder 3">
            <a:extLst>
              <a:ext uri="{FF2B5EF4-FFF2-40B4-BE49-F238E27FC236}">
                <a16:creationId xmlns:a16="http://schemas.microsoft.com/office/drawing/2014/main" id="{8E392DF5-B5E0-4CB2-81E0-96B874B641AC}"/>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3E5F1773-765A-4002-9FEC-866CA88B381B}"/>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734650" y="5818175"/>
            <a:ext cx="1218850" cy="920762"/>
          </a:xfrm>
          <a:prstGeom prst="rect">
            <a:avLst/>
          </a:prstGeom>
        </p:spPr>
      </p:pic>
      <p:sp>
        <p:nvSpPr>
          <p:cNvPr id="6" name="Slide Number Placeholder 5">
            <a:extLst>
              <a:ext uri="{FF2B5EF4-FFF2-40B4-BE49-F238E27FC236}">
                <a16:creationId xmlns:a16="http://schemas.microsoft.com/office/drawing/2014/main" id="{FD667905-1D04-4BAD-A535-45FD4CEB4DC2}"/>
              </a:ext>
            </a:extLst>
          </p:cNvPr>
          <p:cNvSpPr>
            <a:spLocks noGrp="1"/>
          </p:cNvSpPr>
          <p:nvPr>
            <p:ph type="sldNum" sz="quarter" idx="12"/>
          </p:nvPr>
        </p:nvSpPr>
        <p:spPr>
          <a:xfrm>
            <a:off x="628650" y="6182316"/>
            <a:ext cx="2057400" cy="365125"/>
          </a:xfrm>
        </p:spPr>
        <p:txBody>
          <a:bodyPr/>
          <a:lstStyle/>
          <a:p>
            <a:pPr algn="l"/>
            <a:fld id="{1BF1D30A-4B40-4336-B32D-1BF86441A358}" type="slidenum">
              <a:rPr lang="en-US" smtClean="0"/>
              <a:pPr algn="l"/>
              <a:t>18</a:t>
            </a:fld>
            <a:endParaRPr lang="en-US" dirty="0"/>
          </a:p>
        </p:txBody>
      </p:sp>
    </p:spTree>
    <p:extLst>
      <p:ext uri="{BB962C8B-B14F-4D97-AF65-F5344CB8AC3E}">
        <p14:creationId xmlns:p14="http://schemas.microsoft.com/office/powerpoint/2010/main" val="184647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32A35E-CAD1-4B90-A9A2-29BF655FCF08}"/>
              </a:ext>
            </a:extLst>
          </p:cNvPr>
          <p:cNvSpPr>
            <a:spLocks noGrp="1"/>
          </p:cNvSpPr>
          <p:nvPr>
            <p:ph type="title"/>
          </p:nvPr>
        </p:nvSpPr>
        <p:spPr/>
        <p:txBody>
          <a:bodyPr/>
          <a:lstStyle/>
          <a:p>
            <a:r>
              <a:rPr lang="en-US" dirty="0"/>
              <a:t>Compare </a:t>
            </a:r>
          </a:p>
        </p:txBody>
      </p:sp>
      <p:sp>
        <p:nvSpPr>
          <p:cNvPr id="8" name="Text Placeholder 7">
            <a:extLst>
              <a:ext uri="{FF2B5EF4-FFF2-40B4-BE49-F238E27FC236}">
                <a16:creationId xmlns:a16="http://schemas.microsoft.com/office/drawing/2014/main" id="{A91A0DF0-108F-445A-BDAA-84813BF7686F}"/>
              </a:ext>
            </a:extLst>
          </p:cNvPr>
          <p:cNvSpPr>
            <a:spLocks noGrp="1"/>
          </p:cNvSpPr>
          <p:nvPr>
            <p:ph type="body" idx="1"/>
          </p:nvPr>
        </p:nvSpPr>
        <p:spPr>
          <a:xfrm>
            <a:off x="629842" y="1681163"/>
            <a:ext cx="3868340" cy="387334"/>
          </a:xfrm>
        </p:spPr>
        <p:txBody>
          <a:bodyPr>
            <a:normAutofit fontScale="92500" lnSpcReduction="10000"/>
          </a:bodyPr>
          <a:lstStyle/>
          <a:p>
            <a:r>
              <a:rPr lang="en-US" dirty="0"/>
              <a:t>Farm Turkeys</a:t>
            </a:r>
          </a:p>
        </p:txBody>
      </p:sp>
      <p:sp>
        <p:nvSpPr>
          <p:cNvPr id="12" name="Content Placeholder 11">
            <a:extLst>
              <a:ext uri="{FF2B5EF4-FFF2-40B4-BE49-F238E27FC236}">
                <a16:creationId xmlns:a16="http://schemas.microsoft.com/office/drawing/2014/main" id="{FFB5AF0A-B6E2-4ABD-90B2-62EF59FEB4F8}"/>
              </a:ext>
            </a:extLst>
          </p:cNvPr>
          <p:cNvSpPr>
            <a:spLocks noGrp="1"/>
          </p:cNvSpPr>
          <p:nvPr>
            <p:ph sz="half" idx="2"/>
          </p:nvPr>
        </p:nvSpPr>
        <p:spPr>
          <a:xfrm>
            <a:off x="629842" y="2068497"/>
            <a:ext cx="3868340" cy="4121166"/>
          </a:xfrm>
        </p:spPr>
        <p:txBody>
          <a:bodyPr/>
          <a:lstStyle/>
          <a:p>
            <a:r>
              <a:rPr lang="en-US" dirty="0">
                <a:solidFill>
                  <a:schemeClr val="dk1"/>
                </a:solidFill>
                <a:latin typeface="Belleza"/>
                <a:ea typeface="Belleza"/>
                <a:cs typeface="Belleza"/>
                <a:sym typeface="Belleza"/>
              </a:rPr>
              <a:t>Farm turkeys have shorter legs and don’t run very fast, so their tracks are close together.</a:t>
            </a:r>
          </a:p>
          <a:p>
            <a:endParaRPr lang="en-US" dirty="0"/>
          </a:p>
        </p:txBody>
      </p:sp>
      <p:sp>
        <p:nvSpPr>
          <p:cNvPr id="9" name="Text Placeholder 8">
            <a:extLst>
              <a:ext uri="{FF2B5EF4-FFF2-40B4-BE49-F238E27FC236}">
                <a16:creationId xmlns:a16="http://schemas.microsoft.com/office/drawing/2014/main" id="{1CCDEEE9-DE78-40CC-A303-0ED72BA90CF5}"/>
              </a:ext>
            </a:extLst>
          </p:cNvPr>
          <p:cNvSpPr>
            <a:spLocks noGrp="1"/>
          </p:cNvSpPr>
          <p:nvPr>
            <p:ph type="body" sz="quarter" idx="3"/>
          </p:nvPr>
        </p:nvSpPr>
        <p:spPr>
          <a:xfrm>
            <a:off x="4629150" y="1681163"/>
            <a:ext cx="3887391" cy="387334"/>
          </a:xfrm>
        </p:spPr>
        <p:txBody>
          <a:bodyPr>
            <a:normAutofit fontScale="92500" lnSpcReduction="10000"/>
          </a:bodyPr>
          <a:lstStyle/>
          <a:p>
            <a:r>
              <a:rPr lang="en-US" dirty="0"/>
              <a:t>Wild Turkeys</a:t>
            </a:r>
          </a:p>
        </p:txBody>
      </p:sp>
      <p:sp>
        <p:nvSpPr>
          <p:cNvPr id="10" name="Content Placeholder 9">
            <a:extLst>
              <a:ext uri="{FF2B5EF4-FFF2-40B4-BE49-F238E27FC236}">
                <a16:creationId xmlns:a16="http://schemas.microsoft.com/office/drawing/2014/main" id="{E8DEC425-4FA3-446D-8817-0413EB89AEE9}"/>
              </a:ext>
            </a:extLst>
          </p:cNvPr>
          <p:cNvSpPr>
            <a:spLocks noGrp="1"/>
          </p:cNvSpPr>
          <p:nvPr>
            <p:ph sz="quarter" idx="4"/>
          </p:nvPr>
        </p:nvSpPr>
        <p:spPr>
          <a:xfrm>
            <a:off x="4629150" y="2068497"/>
            <a:ext cx="3887391" cy="4121166"/>
          </a:xfrm>
        </p:spPr>
        <p:txBody>
          <a:bodyPr/>
          <a:lstStyle/>
          <a:p>
            <a:r>
              <a:rPr lang="en-US" dirty="0">
                <a:solidFill>
                  <a:schemeClr val="dk1"/>
                </a:solidFill>
                <a:latin typeface="Belleza"/>
                <a:ea typeface="Belleza"/>
                <a:cs typeface="Belleza"/>
                <a:sym typeface="Belleza"/>
              </a:rPr>
              <a:t>Wild turkeys have long legs and can run very fast, so their tracks are farther apart.</a:t>
            </a:r>
          </a:p>
          <a:p>
            <a:endParaRPr lang="en-US" dirty="0"/>
          </a:p>
        </p:txBody>
      </p:sp>
      <p:sp>
        <p:nvSpPr>
          <p:cNvPr id="4" name="Footer Placeholder 3">
            <a:extLst>
              <a:ext uri="{FF2B5EF4-FFF2-40B4-BE49-F238E27FC236}">
                <a16:creationId xmlns:a16="http://schemas.microsoft.com/office/drawing/2014/main" id="{288CB910-6A42-4C59-A40B-F529377858B2}"/>
              </a:ext>
            </a:extLst>
          </p:cNvPr>
          <p:cNvSpPr>
            <a:spLocks noGrp="1"/>
          </p:cNvSpPr>
          <p:nvPr>
            <p:ph type="ftr" sz="quarter" idx="11"/>
          </p:nvPr>
        </p:nvSpPr>
        <p:spPr>
          <a:xfrm>
            <a:off x="2242794" y="6384908"/>
            <a:ext cx="3086100" cy="365125"/>
          </a:xfrm>
        </p:spPr>
        <p:txBody>
          <a:bodyPr/>
          <a:lstStyle/>
          <a:p>
            <a:r>
              <a:rPr lang="en-US" dirty="0"/>
              <a:t>www.IowaAgLiteracy.org</a:t>
            </a:r>
          </a:p>
        </p:txBody>
      </p:sp>
      <p:pic>
        <p:nvPicPr>
          <p:cNvPr id="6" name="Shape 203">
            <a:extLst>
              <a:ext uri="{FF2B5EF4-FFF2-40B4-BE49-F238E27FC236}">
                <a16:creationId xmlns:a16="http://schemas.microsoft.com/office/drawing/2014/main" id="{CB952360-D50F-4731-A488-D34D26F530BB}"/>
              </a:ext>
            </a:extLst>
          </p:cNvPr>
          <p:cNvPicPr preferRelativeResize="0"/>
          <p:nvPr/>
        </p:nvPicPr>
        <p:blipFill rotWithShape="1">
          <a:blip r:embed="rId2">
            <a:alphaModFix/>
          </a:blip>
          <a:srcRect/>
          <a:stretch/>
        </p:blipFill>
        <p:spPr>
          <a:xfrm>
            <a:off x="4903248" y="3710866"/>
            <a:ext cx="2423604" cy="3147134"/>
          </a:xfrm>
          <a:prstGeom prst="rect">
            <a:avLst/>
          </a:prstGeom>
          <a:noFill/>
          <a:ln>
            <a:noFill/>
          </a:ln>
        </p:spPr>
      </p:pic>
      <p:pic>
        <p:nvPicPr>
          <p:cNvPr id="13" name="Shape 202">
            <a:extLst>
              <a:ext uri="{FF2B5EF4-FFF2-40B4-BE49-F238E27FC236}">
                <a16:creationId xmlns:a16="http://schemas.microsoft.com/office/drawing/2014/main" id="{FA1FE7CB-A14C-4216-8E7B-88D7EC3E6E40}"/>
              </a:ext>
            </a:extLst>
          </p:cNvPr>
          <p:cNvPicPr preferRelativeResize="0"/>
          <p:nvPr/>
        </p:nvPicPr>
        <p:blipFill rotWithShape="1">
          <a:blip r:embed="rId3">
            <a:alphaModFix/>
          </a:blip>
          <a:srcRect/>
          <a:stretch/>
        </p:blipFill>
        <p:spPr>
          <a:xfrm>
            <a:off x="627459" y="3994951"/>
            <a:ext cx="2040981" cy="3133818"/>
          </a:xfrm>
          <a:prstGeom prst="rect">
            <a:avLst/>
          </a:prstGeom>
          <a:noFill/>
          <a:ln>
            <a:noFill/>
          </a:ln>
        </p:spPr>
      </p:pic>
      <p:pic>
        <p:nvPicPr>
          <p:cNvPr id="11" name="Picture 10">
            <a:extLst>
              <a:ext uri="{FF2B5EF4-FFF2-40B4-BE49-F238E27FC236}">
                <a16:creationId xmlns:a16="http://schemas.microsoft.com/office/drawing/2014/main" id="{E1D22882-0DF4-4A4A-AE2E-7808B44C685E}"/>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7734650" y="5818175"/>
            <a:ext cx="1218850" cy="920762"/>
          </a:xfrm>
          <a:prstGeom prst="rect">
            <a:avLst/>
          </a:prstGeom>
        </p:spPr>
      </p:pic>
      <p:sp>
        <p:nvSpPr>
          <p:cNvPr id="2" name="Slide Number Placeholder 1">
            <a:extLst>
              <a:ext uri="{FF2B5EF4-FFF2-40B4-BE49-F238E27FC236}">
                <a16:creationId xmlns:a16="http://schemas.microsoft.com/office/drawing/2014/main" id="{22AA66EF-C064-4C23-85D6-9F3A11B4B94F}"/>
              </a:ext>
            </a:extLst>
          </p:cNvPr>
          <p:cNvSpPr>
            <a:spLocks noGrp="1"/>
          </p:cNvSpPr>
          <p:nvPr>
            <p:ph type="sldNum" sz="quarter" idx="12"/>
          </p:nvPr>
        </p:nvSpPr>
        <p:spPr>
          <a:xfrm>
            <a:off x="506612" y="6294090"/>
            <a:ext cx="2057400" cy="365125"/>
          </a:xfrm>
        </p:spPr>
        <p:txBody>
          <a:bodyPr/>
          <a:lstStyle/>
          <a:p>
            <a:pPr algn="l"/>
            <a:fld id="{1BF1D30A-4B40-4336-B32D-1BF86441A358}" type="slidenum">
              <a:rPr lang="en-US" smtClean="0"/>
              <a:pPr algn="l"/>
              <a:t>19</a:t>
            </a:fld>
            <a:endParaRPr lang="en-US" dirty="0"/>
          </a:p>
        </p:txBody>
      </p:sp>
    </p:spTree>
    <p:extLst>
      <p:ext uri="{BB962C8B-B14F-4D97-AF65-F5344CB8AC3E}">
        <p14:creationId xmlns:p14="http://schemas.microsoft.com/office/powerpoint/2010/main" val="121770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59C6-350F-4794-A061-FA551E4D9210}"/>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5D30603F-DEBF-47AE-99D5-4757EFEC6451}"/>
              </a:ext>
            </a:extLst>
          </p:cNvPr>
          <p:cNvSpPr>
            <a:spLocks noGrp="1"/>
          </p:cNvSpPr>
          <p:nvPr>
            <p:ph idx="1"/>
          </p:nvPr>
        </p:nvSpPr>
        <p:spPr>
          <a:xfrm>
            <a:off x="628650" y="1438183"/>
            <a:ext cx="7886700" cy="4918168"/>
          </a:xfrm>
        </p:spPr>
        <p:txBody>
          <a:bodyPr>
            <a:normAutofit fontScale="55000" lnSpcReduction="20000"/>
          </a:bodyPr>
          <a:lstStyle/>
          <a:p>
            <a:pPr marL="0" indent="0">
              <a:lnSpc>
                <a:spcPct val="170000"/>
              </a:lnSpc>
              <a:spcBef>
                <a:spcPts val="0"/>
              </a:spcBef>
              <a:buClr>
                <a:schemeClr val="dk1"/>
              </a:buClr>
              <a:buSzPts val="1600"/>
              <a:buNone/>
            </a:pPr>
            <a:r>
              <a:rPr lang="en-US" dirty="0">
                <a:latin typeface="Belleza"/>
                <a:ea typeface="Belleza"/>
                <a:cs typeface="Belleza"/>
                <a:sym typeface="Belleza"/>
              </a:rPr>
              <a:t>Freedom Turkey and Liberty Turkey were going about their daily routines one day when their worlds were flipped and turned upside down! The turkeys woke up from afternoon naps unsure of what happened, where they were, but most importantly, the turkeys didn’t recognize themselves! “WHO am I?” questioned Freedom Turkey, most alarmed. “WHO do you think I am?” wondered Liberty Turkey.</a:t>
            </a:r>
          </a:p>
          <a:p>
            <a:pPr marL="0" indent="0">
              <a:lnSpc>
                <a:spcPct val="170000"/>
              </a:lnSpc>
              <a:spcBef>
                <a:spcPts val="0"/>
              </a:spcBef>
              <a:buClr>
                <a:schemeClr val="dk1"/>
              </a:buClr>
              <a:buSzPts val="1600"/>
              <a:buNone/>
            </a:pPr>
            <a:br>
              <a:rPr lang="en-US" dirty="0">
                <a:latin typeface="Belleza"/>
                <a:ea typeface="Belleza"/>
                <a:cs typeface="Belleza"/>
                <a:sym typeface="Belleza"/>
              </a:rPr>
            </a:br>
            <a:r>
              <a:rPr lang="en-US" dirty="0">
                <a:latin typeface="Belleza"/>
                <a:ea typeface="Belleza"/>
                <a:cs typeface="Belleza"/>
                <a:sym typeface="Belleza"/>
              </a:rPr>
              <a:t>One of the turkeys is a wild turkey and one is a farm or domestic turkey. But which is which?!?</a:t>
            </a:r>
          </a:p>
          <a:p>
            <a:pPr marL="0" indent="0">
              <a:lnSpc>
                <a:spcPct val="170000"/>
              </a:lnSpc>
              <a:spcBef>
                <a:spcPts val="0"/>
              </a:spcBef>
              <a:buClr>
                <a:schemeClr val="dk1"/>
              </a:buClr>
              <a:buSzPts val="1600"/>
              <a:buNone/>
            </a:pPr>
            <a:endParaRPr lang="en-US" dirty="0">
              <a:latin typeface="Belleza"/>
              <a:ea typeface="Belleza"/>
              <a:cs typeface="Belleza"/>
              <a:sym typeface="Belleza"/>
            </a:endParaRPr>
          </a:p>
          <a:p>
            <a:pPr marL="0" indent="0">
              <a:lnSpc>
                <a:spcPct val="170000"/>
              </a:lnSpc>
              <a:spcBef>
                <a:spcPts val="0"/>
              </a:spcBef>
              <a:buClr>
                <a:schemeClr val="dk1"/>
              </a:buClr>
              <a:buSzPts val="1600"/>
              <a:buNone/>
            </a:pPr>
            <a:r>
              <a:rPr lang="en-US" dirty="0">
                <a:latin typeface="Belleza"/>
                <a:ea typeface="Belleza"/>
                <a:cs typeface="Belleza"/>
                <a:sym typeface="Belleza"/>
              </a:rPr>
              <a:t>Meanwhile, the sneaky coyote, watched from behind a tree as the confused turkeys wandered around, questioning who they were and where they’re from. The coyote is a prime suspect. We think he stole their identities and memory and after, left them in the middle of nowhere! Now it’s up to </a:t>
            </a:r>
            <a:r>
              <a:rPr lang="en-US" b="1" dirty="0">
                <a:latin typeface="Belleza"/>
                <a:ea typeface="Belleza"/>
                <a:cs typeface="Belleza"/>
                <a:sym typeface="Belleza"/>
              </a:rPr>
              <a:t>US</a:t>
            </a:r>
            <a:r>
              <a:rPr lang="en-US" dirty="0">
                <a:latin typeface="Belleza"/>
                <a:ea typeface="Belleza"/>
                <a:cs typeface="Belleza"/>
                <a:sym typeface="Belleza"/>
              </a:rPr>
              <a:t> to return each turkey to where they belong by reminding them of their instincts, characteristics, diet and habitat!</a:t>
            </a:r>
          </a:p>
          <a:p>
            <a:pPr marL="0" indent="0">
              <a:buNone/>
            </a:pPr>
            <a:endParaRPr lang="en-US" dirty="0"/>
          </a:p>
        </p:txBody>
      </p:sp>
      <p:sp>
        <p:nvSpPr>
          <p:cNvPr id="5" name="Footer Placeholder 4">
            <a:extLst>
              <a:ext uri="{FF2B5EF4-FFF2-40B4-BE49-F238E27FC236}">
                <a16:creationId xmlns:a16="http://schemas.microsoft.com/office/drawing/2014/main" id="{1D7DE8CA-A522-437B-8B24-A0A9775189CC}"/>
              </a:ext>
            </a:extLst>
          </p:cNvPr>
          <p:cNvSpPr>
            <a:spLocks noGrp="1"/>
          </p:cNvSpPr>
          <p:nvPr>
            <p:ph type="ftr" sz="quarter" idx="11"/>
          </p:nvPr>
        </p:nvSpPr>
        <p:spPr/>
        <p:txBody>
          <a:bodyPr/>
          <a:lstStyle/>
          <a:p>
            <a:r>
              <a:rPr lang="en-US" dirty="0">
                <a:latin typeface="Century Gothic" panose="020B0502020202020204" pitchFamily="34" charset="0"/>
              </a:rPr>
              <a:t>www.IowaAgLiteracy.org</a:t>
            </a:r>
          </a:p>
        </p:txBody>
      </p:sp>
      <p:sp>
        <p:nvSpPr>
          <p:cNvPr id="4" name="Slide Number Placeholder 3">
            <a:extLst>
              <a:ext uri="{FF2B5EF4-FFF2-40B4-BE49-F238E27FC236}">
                <a16:creationId xmlns:a16="http://schemas.microsoft.com/office/drawing/2014/main" id="{19D37917-4ADD-4249-87D5-3553352810DB}"/>
              </a:ext>
            </a:extLst>
          </p:cNvPr>
          <p:cNvSpPr>
            <a:spLocks noGrp="1"/>
          </p:cNvSpPr>
          <p:nvPr>
            <p:ph type="sldNum" sz="quarter" idx="12"/>
          </p:nvPr>
        </p:nvSpPr>
        <p:spPr>
          <a:xfrm>
            <a:off x="628650" y="6356350"/>
            <a:ext cx="2057400" cy="365125"/>
          </a:xfrm>
        </p:spPr>
        <p:txBody>
          <a:bodyPr/>
          <a:lstStyle/>
          <a:p>
            <a:pPr algn="l"/>
            <a:fld id="{1BF1D30A-4B40-4336-B32D-1BF86441A358}" type="slidenum">
              <a:rPr lang="en-US" smtClean="0"/>
              <a:pPr algn="l"/>
              <a:t>2</a:t>
            </a:fld>
            <a:endParaRPr lang="en-US" dirty="0"/>
          </a:p>
        </p:txBody>
      </p:sp>
    </p:spTree>
    <p:extLst>
      <p:ext uri="{BB962C8B-B14F-4D97-AF65-F5344CB8AC3E}">
        <p14:creationId xmlns:p14="http://schemas.microsoft.com/office/powerpoint/2010/main" val="140439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1A35E0-1109-45EF-B432-AAE1C84706BC}"/>
              </a:ext>
            </a:extLst>
          </p:cNvPr>
          <p:cNvSpPr>
            <a:spLocks noGrp="1"/>
          </p:cNvSpPr>
          <p:nvPr>
            <p:ph type="title"/>
          </p:nvPr>
        </p:nvSpPr>
        <p:spPr/>
        <p:txBody>
          <a:bodyPr/>
          <a:lstStyle/>
          <a:p>
            <a:r>
              <a:rPr lang="en-US" dirty="0"/>
              <a:t>Turkey Instincts	</a:t>
            </a:r>
          </a:p>
        </p:txBody>
      </p:sp>
      <p:sp>
        <p:nvSpPr>
          <p:cNvPr id="9" name="Content Placeholder 8">
            <a:extLst>
              <a:ext uri="{FF2B5EF4-FFF2-40B4-BE49-F238E27FC236}">
                <a16:creationId xmlns:a16="http://schemas.microsoft.com/office/drawing/2014/main" id="{3BFDF705-F6FA-4F24-A6FE-CF5D6D72C0EC}"/>
              </a:ext>
            </a:extLst>
          </p:cNvPr>
          <p:cNvSpPr>
            <a:spLocks noGrp="1"/>
          </p:cNvSpPr>
          <p:nvPr>
            <p:ph idx="1"/>
          </p:nvPr>
        </p:nvSpPr>
        <p:spPr/>
        <p:txBody>
          <a:bodyPr/>
          <a:lstStyle/>
          <a:p>
            <a:pPr marL="0" indent="0">
              <a:lnSpc>
                <a:spcPct val="100000"/>
              </a:lnSpc>
              <a:buNone/>
            </a:pPr>
            <a:r>
              <a:rPr lang="en-US" dirty="0">
                <a:solidFill>
                  <a:schemeClr val="dk1"/>
                </a:solidFill>
                <a:latin typeface="Belleza"/>
                <a:ea typeface="Belleza"/>
                <a:cs typeface="Belleza"/>
                <a:sym typeface="Belleza"/>
              </a:rPr>
              <a:t>Since our turkeys do not remember much about themselves, we need to remind them of what they like to do each day. </a:t>
            </a:r>
          </a:p>
          <a:p>
            <a:r>
              <a:rPr lang="en-US" dirty="0">
                <a:solidFill>
                  <a:schemeClr val="dk1"/>
                </a:solidFill>
                <a:latin typeface="Belleza"/>
                <a:ea typeface="Belleza"/>
                <a:cs typeface="Belleza"/>
                <a:sym typeface="Belleza"/>
              </a:rPr>
              <a:t>What are some of the things in your daily routine? </a:t>
            </a:r>
          </a:p>
          <a:p>
            <a:r>
              <a:rPr lang="en-US" dirty="0">
                <a:solidFill>
                  <a:schemeClr val="dk1"/>
                </a:solidFill>
                <a:latin typeface="Belleza"/>
                <a:ea typeface="Belleza"/>
                <a:cs typeface="Belleza"/>
                <a:sym typeface="Belleza"/>
              </a:rPr>
              <a:t>How important are your instincts or daily routine? </a:t>
            </a:r>
          </a:p>
          <a:p>
            <a:pPr marL="0" indent="0">
              <a:buNone/>
            </a:pPr>
            <a:endParaRPr lang="en-US" dirty="0">
              <a:solidFill>
                <a:schemeClr val="dk1"/>
              </a:solidFill>
              <a:latin typeface="Belleza"/>
              <a:ea typeface="Belleza"/>
              <a:cs typeface="Belleza"/>
              <a:sym typeface="Belleza"/>
            </a:endParaRPr>
          </a:p>
          <a:p>
            <a:pPr marL="0" indent="0">
              <a:buNone/>
            </a:pPr>
            <a:r>
              <a:rPr lang="en-US" dirty="0">
                <a:solidFill>
                  <a:schemeClr val="dk1"/>
                </a:solidFill>
                <a:latin typeface="Belleza"/>
                <a:ea typeface="Belleza"/>
                <a:cs typeface="Belleza"/>
                <a:sym typeface="Belleza"/>
              </a:rPr>
              <a:t>Let’s help our turkey friends get back on track! Think of what a domestic farm turkey does each day. </a:t>
            </a:r>
          </a:p>
          <a:p>
            <a:r>
              <a:rPr lang="en-US" dirty="0">
                <a:solidFill>
                  <a:schemeClr val="dk1"/>
                </a:solidFill>
                <a:latin typeface="Belleza"/>
                <a:ea typeface="Belleza"/>
                <a:cs typeface="Belleza"/>
                <a:sym typeface="Belleza"/>
              </a:rPr>
              <a:t>What are wild turkeys great at? </a:t>
            </a:r>
          </a:p>
          <a:p>
            <a:pPr marL="0" indent="0">
              <a:buNone/>
            </a:pPr>
            <a:endParaRPr lang="en-US" dirty="0"/>
          </a:p>
        </p:txBody>
      </p:sp>
      <p:sp>
        <p:nvSpPr>
          <p:cNvPr id="7" name="Footer Placeholder 6">
            <a:extLst>
              <a:ext uri="{FF2B5EF4-FFF2-40B4-BE49-F238E27FC236}">
                <a16:creationId xmlns:a16="http://schemas.microsoft.com/office/drawing/2014/main" id="{8B56629B-0115-4A5D-9194-126C9B10C603}"/>
              </a:ext>
            </a:extLst>
          </p:cNvPr>
          <p:cNvSpPr>
            <a:spLocks noGrp="1"/>
          </p:cNvSpPr>
          <p:nvPr>
            <p:ph type="ftr" sz="quarter" idx="11"/>
          </p:nvPr>
        </p:nvSpPr>
        <p:spPr/>
        <p:txBody>
          <a:bodyPr/>
          <a:lstStyle/>
          <a:p>
            <a:r>
              <a:rPr lang="en-US"/>
              <a:t>www.IowaAgLiteracy.org</a:t>
            </a:r>
          </a:p>
        </p:txBody>
      </p:sp>
      <p:pic>
        <p:nvPicPr>
          <p:cNvPr id="2" name="Picture 1">
            <a:extLst>
              <a:ext uri="{FF2B5EF4-FFF2-40B4-BE49-F238E27FC236}">
                <a16:creationId xmlns:a16="http://schemas.microsoft.com/office/drawing/2014/main" id="{E891072F-185B-40B6-AEBF-C14DBE2F0BE6}"/>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759817" y="6095506"/>
            <a:ext cx="1238030" cy="625970"/>
          </a:xfrm>
          <a:prstGeom prst="rect">
            <a:avLst/>
          </a:prstGeom>
        </p:spPr>
      </p:pic>
      <p:sp>
        <p:nvSpPr>
          <p:cNvPr id="3" name="Slide Number Placeholder 2">
            <a:extLst>
              <a:ext uri="{FF2B5EF4-FFF2-40B4-BE49-F238E27FC236}">
                <a16:creationId xmlns:a16="http://schemas.microsoft.com/office/drawing/2014/main" id="{E6E844BA-BDEA-4A0C-935E-0A63B0AAC2B6}"/>
              </a:ext>
            </a:extLst>
          </p:cNvPr>
          <p:cNvSpPr>
            <a:spLocks noGrp="1"/>
          </p:cNvSpPr>
          <p:nvPr>
            <p:ph type="sldNum" sz="quarter" idx="12"/>
          </p:nvPr>
        </p:nvSpPr>
        <p:spPr>
          <a:xfrm>
            <a:off x="628650" y="6266657"/>
            <a:ext cx="2057400" cy="365125"/>
          </a:xfrm>
        </p:spPr>
        <p:txBody>
          <a:bodyPr/>
          <a:lstStyle/>
          <a:p>
            <a:pPr algn="l"/>
            <a:fld id="{1BF1D30A-4B40-4336-B32D-1BF86441A358}" type="slidenum">
              <a:rPr lang="en-US" smtClean="0"/>
              <a:pPr algn="l"/>
              <a:t>20</a:t>
            </a:fld>
            <a:endParaRPr lang="en-US" dirty="0"/>
          </a:p>
        </p:txBody>
      </p:sp>
    </p:spTree>
    <p:extLst>
      <p:ext uri="{BB962C8B-B14F-4D97-AF65-F5344CB8AC3E}">
        <p14:creationId xmlns:p14="http://schemas.microsoft.com/office/powerpoint/2010/main" val="418998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6D52-646C-4B36-9DF0-A3CE0A78AEC5}"/>
              </a:ext>
            </a:extLst>
          </p:cNvPr>
          <p:cNvSpPr>
            <a:spLocks noGrp="1"/>
          </p:cNvSpPr>
          <p:nvPr>
            <p:ph type="title"/>
          </p:nvPr>
        </p:nvSpPr>
        <p:spPr/>
        <p:txBody>
          <a:bodyPr/>
          <a:lstStyle/>
          <a:p>
            <a:r>
              <a:rPr lang="en-US" dirty="0"/>
              <a:t>Farm Turkeys</a:t>
            </a:r>
          </a:p>
        </p:txBody>
      </p:sp>
      <p:sp>
        <p:nvSpPr>
          <p:cNvPr id="3" name="Content Placeholder 2">
            <a:extLst>
              <a:ext uri="{FF2B5EF4-FFF2-40B4-BE49-F238E27FC236}">
                <a16:creationId xmlns:a16="http://schemas.microsoft.com/office/drawing/2014/main" id="{A14BF4B1-024E-4588-A641-86A9BC5023B7}"/>
              </a:ext>
            </a:extLst>
          </p:cNvPr>
          <p:cNvSpPr>
            <a:spLocks noGrp="1"/>
          </p:cNvSpPr>
          <p:nvPr>
            <p:ph idx="1"/>
          </p:nvPr>
        </p:nvSpPr>
        <p:spPr/>
        <p:txBody>
          <a:bodyPr/>
          <a:lstStyle/>
          <a:p>
            <a:pPr marL="0" indent="0">
              <a:buNone/>
            </a:pPr>
            <a:r>
              <a:rPr lang="en-US" dirty="0">
                <a:solidFill>
                  <a:schemeClr val="dk1"/>
                </a:solidFill>
                <a:latin typeface="Belleza"/>
                <a:ea typeface="Belleza"/>
                <a:cs typeface="Belleza"/>
                <a:sym typeface="Belleza"/>
              </a:rPr>
              <a:t>Domestic turkeys are social and noisy birds who live with their flock in a barn, being taken care of by farmers. Their daily routine is to keep comfortable, eat food and drink water whenever they want. A farm turkey has an important job, each day they grow bigger to one day become an important food product. Farm turkeys spend their time eating and hanging out in their barn. They are safe from bad weather, predators and </a:t>
            </a:r>
            <a:r>
              <a:rPr lang="en-US" dirty="0">
                <a:latin typeface="Belleza"/>
                <a:ea typeface="Belleza"/>
                <a:cs typeface="Belleza"/>
                <a:sym typeface="Belleza"/>
              </a:rPr>
              <a:t>disease </a:t>
            </a:r>
            <a:r>
              <a:rPr lang="en-US" dirty="0">
                <a:solidFill>
                  <a:schemeClr val="dk1"/>
                </a:solidFill>
                <a:latin typeface="Belleza"/>
                <a:ea typeface="Belleza"/>
                <a:cs typeface="Belleza"/>
                <a:sym typeface="Belleza"/>
              </a:rPr>
              <a:t>when living in a barn. </a:t>
            </a:r>
          </a:p>
          <a:p>
            <a:pPr marL="0" indent="0">
              <a:buNone/>
            </a:pPr>
            <a:endParaRPr lang="en-US" dirty="0"/>
          </a:p>
        </p:txBody>
      </p:sp>
      <p:sp>
        <p:nvSpPr>
          <p:cNvPr id="4" name="Footer Placeholder 3">
            <a:extLst>
              <a:ext uri="{FF2B5EF4-FFF2-40B4-BE49-F238E27FC236}">
                <a16:creationId xmlns:a16="http://schemas.microsoft.com/office/drawing/2014/main" id="{9CE4B53B-4C96-4D49-9D3F-B621F59ED91C}"/>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2972B3BA-D390-4B39-A65E-6B24D78A3467}"/>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759817" y="6095506"/>
            <a:ext cx="1238030" cy="625970"/>
          </a:xfrm>
          <a:prstGeom prst="rect">
            <a:avLst/>
          </a:prstGeom>
        </p:spPr>
      </p:pic>
      <p:sp>
        <p:nvSpPr>
          <p:cNvPr id="6" name="Slide Number Placeholder 5">
            <a:extLst>
              <a:ext uri="{FF2B5EF4-FFF2-40B4-BE49-F238E27FC236}">
                <a16:creationId xmlns:a16="http://schemas.microsoft.com/office/drawing/2014/main" id="{1DEF175E-86E5-4087-AB3A-19E7A491CA56}"/>
              </a:ext>
            </a:extLst>
          </p:cNvPr>
          <p:cNvSpPr>
            <a:spLocks noGrp="1"/>
          </p:cNvSpPr>
          <p:nvPr>
            <p:ph type="sldNum" sz="quarter" idx="12"/>
          </p:nvPr>
        </p:nvSpPr>
        <p:spPr>
          <a:xfrm>
            <a:off x="628650" y="6236459"/>
            <a:ext cx="2057400" cy="365125"/>
          </a:xfrm>
        </p:spPr>
        <p:txBody>
          <a:bodyPr/>
          <a:lstStyle/>
          <a:p>
            <a:pPr algn="l"/>
            <a:fld id="{1BF1D30A-4B40-4336-B32D-1BF86441A358}" type="slidenum">
              <a:rPr lang="en-US" smtClean="0"/>
              <a:pPr algn="l"/>
              <a:t>21</a:t>
            </a:fld>
            <a:endParaRPr lang="en-US" dirty="0"/>
          </a:p>
        </p:txBody>
      </p:sp>
    </p:spTree>
    <p:extLst>
      <p:ext uri="{BB962C8B-B14F-4D97-AF65-F5344CB8AC3E}">
        <p14:creationId xmlns:p14="http://schemas.microsoft.com/office/powerpoint/2010/main" val="3960145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D5F6-8708-4212-9ACF-F29B3BF27A70}"/>
              </a:ext>
            </a:extLst>
          </p:cNvPr>
          <p:cNvSpPr>
            <a:spLocks noGrp="1"/>
          </p:cNvSpPr>
          <p:nvPr>
            <p:ph type="title"/>
          </p:nvPr>
        </p:nvSpPr>
        <p:spPr/>
        <p:txBody>
          <a:bodyPr/>
          <a:lstStyle/>
          <a:p>
            <a:r>
              <a:rPr lang="en-US" dirty="0"/>
              <a:t>Wild Turkeys</a:t>
            </a:r>
          </a:p>
        </p:txBody>
      </p:sp>
      <p:sp>
        <p:nvSpPr>
          <p:cNvPr id="3" name="Content Placeholder 2">
            <a:extLst>
              <a:ext uri="{FF2B5EF4-FFF2-40B4-BE49-F238E27FC236}">
                <a16:creationId xmlns:a16="http://schemas.microsoft.com/office/drawing/2014/main" id="{9B84149C-DF82-4746-8351-8678550D4594}"/>
              </a:ext>
            </a:extLst>
          </p:cNvPr>
          <p:cNvSpPr>
            <a:spLocks noGrp="1"/>
          </p:cNvSpPr>
          <p:nvPr>
            <p:ph idx="1"/>
          </p:nvPr>
        </p:nvSpPr>
        <p:spPr>
          <a:xfrm>
            <a:off x="628650" y="1605516"/>
            <a:ext cx="7886700" cy="4571447"/>
          </a:xfrm>
        </p:spPr>
        <p:txBody>
          <a:bodyPr>
            <a:normAutofit fontScale="85000" lnSpcReduction="20000"/>
          </a:bodyPr>
          <a:lstStyle/>
          <a:p>
            <a:pPr marL="0" indent="0">
              <a:buNone/>
            </a:pPr>
            <a:r>
              <a:rPr lang="en-US" dirty="0">
                <a:solidFill>
                  <a:schemeClr val="dk1"/>
                </a:solidFill>
                <a:latin typeface="Belleza"/>
                <a:ea typeface="Belleza"/>
                <a:cs typeface="Belleza"/>
                <a:sym typeface="Belleza"/>
              </a:rPr>
              <a:t>Wild turkeys spend all their time in the great outdoors! When wild turkeys are feeding and searching for their food, it’s called </a:t>
            </a:r>
            <a:r>
              <a:rPr lang="en-US" b="1" dirty="0">
                <a:solidFill>
                  <a:schemeClr val="dk1"/>
                </a:solidFill>
                <a:latin typeface="Belleza"/>
                <a:ea typeface="Belleza"/>
                <a:cs typeface="Belleza"/>
                <a:sym typeface="Belleza"/>
              </a:rPr>
              <a:t>foraging</a:t>
            </a:r>
            <a:r>
              <a:rPr lang="en-US" dirty="0">
                <a:solidFill>
                  <a:schemeClr val="dk1"/>
                </a:solidFill>
                <a:latin typeface="Belleza"/>
                <a:ea typeface="Belleza"/>
                <a:cs typeface="Belleza"/>
                <a:sym typeface="Belleza"/>
              </a:rPr>
              <a:t>. They forage in the early mornings at sunrise or right before the sun sets at night. Wild turkeys have great eyesight which helps them see the landscape and watch out for predators. At night, they fly into the trees to “roost”, or hang out, above ground where predators cannot reach them. Their long, thin legs help them run fast, wild turkeys can run as fast at 25 miles per hour and fly up to 55 miles per hour! A turkey living in the wild uses their big, strong wings to fly short distances. They can fly as far as one mile at one time. These turkeys communicate too, but are much quieter! Wild turkeys have over 30 different calls they can make to communicate with each other. Wild turkeys stay busy foraging for food, roosting in trees and traveling fast when they need to. Wild turkeys also have camouflaged feathers to help them blend into their environment and stay safe from predators.</a:t>
            </a:r>
          </a:p>
          <a:p>
            <a:endParaRPr lang="en-US" dirty="0"/>
          </a:p>
        </p:txBody>
      </p:sp>
      <p:sp>
        <p:nvSpPr>
          <p:cNvPr id="4" name="Footer Placeholder 3">
            <a:extLst>
              <a:ext uri="{FF2B5EF4-FFF2-40B4-BE49-F238E27FC236}">
                <a16:creationId xmlns:a16="http://schemas.microsoft.com/office/drawing/2014/main" id="{7CD45663-0E3C-4C5E-8B0B-957F77772630}"/>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E016C8B3-341F-4B09-9981-E83911FE8315}"/>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759817" y="6095506"/>
            <a:ext cx="1238030" cy="625970"/>
          </a:xfrm>
          <a:prstGeom prst="rect">
            <a:avLst/>
          </a:prstGeom>
        </p:spPr>
      </p:pic>
      <p:sp>
        <p:nvSpPr>
          <p:cNvPr id="6" name="Slide Number Placeholder 5">
            <a:extLst>
              <a:ext uri="{FF2B5EF4-FFF2-40B4-BE49-F238E27FC236}">
                <a16:creationId xmlns:a16="http://schemas.microsoft.com/office/drawing/2014/main" id="{E18413C7-B4EF-4D35-AD54-A176A3733422}"/>
              </a:ext>
            </a:extLst>
          </p:cNvPr>
          <p:cNvSpPr>
            <a:spLocks noGrp="1"/>
          </p:cNvSpPr>
          <p:nvPr>
            <p:ph type="sldNum" sz="quarter" idx="12"/>
          </p:nvPr>
        </p:nvSpPr>
        <p:spPr>
          <a:xfrm>
            <a:off x="628650" y="6266657"/>
            <a:ext cx="2057400" cy="365125"/>
          </a:xfrm>
        </p:spPr>
        <p:txBody>
          <a:bodyPr/>
          <a:lstStyle/>
          <a:p>
            <a:pPr algn="l"/>
            <a:fld id="{1BF1D30A-4B40-4336-B32D-1BF86441A358}" type="slidenum">
              <a:rPr lang="en-US" smtClean="0"/>
              <a:pPr algn="l"/>
              <a:t>22</a:t>
            </a:fld>
            <a:endParaRPr lang="en-US" dirty="0"/>
          </a:p>
        </p:txBody>
      </p:sp>
    </p:spTree>
    <p:extLst>
      <p:ext uri="{BB962C8B-B14F-4D97-AF65-F5344CB8AC3E}">
        <p14:creationId xmlns:p14="http://schemas.microsoft.com/office/powerpoint/2010/main" val="99636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33B-38F9-4CF9-90C7-12514A273E03}"/>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200004BF-4178-4177-A982-0B1331A776BA}"/>
              </a:ext>
            </a:extLst>
          </p:cNvPr>
          <p:cNvSpPr>
            <a:spLocks noGrp="1"/>
          </p:cNvSpPr>
          <p:nvPr>
            <p:ph idx="1"/>
          </p:nvPr>
        </p:nvSpPr>
        <p:spPr/>
        <p:txBody>
          <a:bodyPr/>
          <a:lstStyle/>
          <a:p>
            <a:r>
              <a:rPr lang="en-US" dirty="0">
                <a:solidFill>
                  <a:schemeClr val="dk1"/>
                </a:solidFill>
                <a:latin typeface="Belleza"/>
                <a:ea typeface="Belleza"/>
                <a:cs typeface="Belleza"/>
                <a:sym typeface="Belleza"/>
              </a:rPr>
              <a:t>Why is it important for a wild turkey to fly or have brown and black feathers? </a:t>
            </a:r>
          </a:p>
          <a:p>
            <a:r>
              <a:rPr lang="en-US" dirty="0">
                <a:solidFill>
                  <a:schemeClr val="dk1"/>
                </a:solidFill>
                <a:latin typeface="Belleza"/>
                <a:ea typeface="Belleza"/>
                <a:cs typeface="Belleza"/>
                <a:sym typeface="Belleza"/>
              </a:rPr>
              <a:t>Why are farm turkeys bigger than </a:t>
            </a:r>
            <a:r>
              <a:rPr lang="en-US" dirty="0">
                <a:latin typeface="Belleza"/>
                <a:ea typeface="Belleza"/>
                <a:cs typeface="Belleza"/>
                <a:sym typeface="Belleza"/>
              </a:rPr>
              <a:t>wild turkeys?</a:t>
            </a:r>
            <a:r>
              <a:rPr lang="en-US" dirty="0">
                <a:solidFill>
                  <a:schemeClr val="dk1"/>
                </a:solidFill>
                <a:latin typeface="Belleza"/>
                <a:ea typeface="Belleza"/>
                <a:cs typeface="Belleza"/>
                <a:sym typeface="Belleza"/>
              </a:rPr>
              <a:t> </a:t>
            </a:r>
          </a:p>
          <a:p>
            <a:r>
              <a:rPr lang="en-US" dirty="0">
                <a:solidFill>
                  <a:schemeClr val="dk1"/>
                </a:solidFill>
                <a:latin typeface="Belleza"/>
                <a:ea typeface="Belleza"/>
                <a:cs typeface="Belleza"/>
                <a:sym typeface="Belleza"/>
              </a:rPr>
              <a:t>Who protects the farm turkeys from predators</a:t>
            </a:r>
            <a:r>
              <a:rPr lang="en-US" dirty="0">
                <a:latin typeface="Belleza"/>
                <a:ea typeface="Belleza"/>
                <a:cs typeface="Belleza"/>
                <a:sym typeface="Belleza"/>
              </a:rPr>
              <a:t> and bad weather</a:t>
            </a:r>
            <a:r>
              <a:rPr lang="en-US" dirty="0">
                <a:solidFill>
                  <a:schemeClr val="dk1"/>
                </a:solidFill>
                <a:latin typeface="Belleza"/>
                <a:ea typeface="Belleza"/>
                <a:cs typeface="Belleza"/>
                <a:sym typeface="Belleza"/>
              </a:rPr>
              <a:t>?</a:t>
            </a:r>
          </a:p>
          <a:p>
            <a:pPr marL="0" indent="0">
              <a:buNone/>
            </a:pPr>
            <a:endParaRPr lang="en-US" dirty="0"/>
          </a:p>
        </p:txBody>
      </p:sp>
      <p:sp>
        <p:nvSpPr>
          <p:cNvPr id="4" name="Footer Placeholder 3">
            <a:extLst>
              <a:ext uri="{FF2B5EF4-FFF2-40B4-BE49-F238E27FC236}">
                <a16:creationId xmlns:a16="http://schemas.microsoft.com/office/drawing/2014/main" id="{F96B2DC7-C164-4674-8F93-809AF1BFE351}"/>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8F23DADF-12EA-4B9D-8A8A-2C7FBDC1CAC5}"/>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759817" y="6095506"/>
            <a:ext cx="1238030" cy="625970"/>
          </a:xfrm>
          <a:prstGeom prst="rect">
            <a:avLst/>
          </a:prstGeom>
        </p:spPr>
      </p:pic>
      <p:sp>
        <p:nvSpPr>
          <p:cNvPr id="6" name="Slide Number Placeholder 5">
            <a:extLst>
              <a:ext uri="{FF2B5EF4-FFF2-40B4-BE49-F238E27FC236}">
                <a16:creationId xmlns:a16="http://schemas.microsoft.com/office/drawing/2014/main" id="{38CF3554-9E70-4DAE-AAB6-08912DF3A585}"/>
              </a:ext>
            </a:extLst>
          </p:cNvPr>
          <p:cNvSpPr>
            <a:spLocks noGrp="1"/>
          </p:cNvSpPr>
          <p:nvPr>
            <p:ph type="sldNum" sz="quarter" idx="12"/>
          </p:nvPr>
        </p:nvSpPr>
        <p:spPr>
          <a:xfrm>
            <a:off x="628650" y="6266657"/>
            <a:ext cx="2057400" cy="365125"/>
          </a:xfrm>
        </p:spPr>
        <p:txBody>
          <a:bodyPr/>
          <a:lstStyle/>
          <a:p>
            <a:pPr algn="l"/>
            <a:fld id="{1BF1D30A-4B40-4336-B32D-1BF86441A358}" type="slidenum">
              <a:rPr lang="en-US" smtClean="0"/>
              <a:pPr algn="l"/>
              <a:t>23</a:t>
            </a:fld>
            <a:endParaRPr lang="en-US" dirty="0"/>
          </a:p>
        </p:txBody>
      </p:sp>
    </p:spTree>
    <p:extLst>
      <p:ext uri="{BB962C8B-B14F-4D97-AF65-F5344CB8AC3E}">
        <p14:creationId xmlns:p14="http://schemas.microsoft.com/office/powerpoint/2010/main" val="244176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A147"/>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830FED-94BC-459C-B4C4-D4B18CB9A71B}"/>
              </a:ext>
            </a:extLst>
          </p:cNvPr>
          <p:cNvSpPr>
            <a:spLocks noGrp="1"/>
          </p:cNvSpPr>
          <p:nvPr>
            <p:ph type="title"/>
          </p:nvPr>
        </p:nvSpPr>
        <p:spPr>
          <a:xfrm>
            <a:off x="393192" y="4412980"/>
            <a:ext cx="4945642" cy="1218908"/>
          </a:xfrm>
          <a:solidFill>
            <a:schemeClr val="tx1">
              <a:lumMod val="75000"/>
              <a:lumOff val="25000"/>
            </a:schemeClr>
          </a:solidFill>
        </p:spPr>
        <p:txBody>
          <a:bodyPr vert="horz" lIns="68580" tIns="34290" rIns="68580" bIns="34290" rtlCol="0" anchor="ctr">
            <a:normAutofit/>
          </a:bodyPr>
          <a:lstStyle/>
          <a:p>
            <a:pPr algn="r"/>
            <a:r>
              <a:rPr lang="en-US" sz="3300" b="1" dirty="0">
                <a:solidFill>
                  <a:srgbClr val="FFFFFF"/>
                </a:solidFill>
              </a:rPr>
              <a:t>Thank You</a:t>
            </a:r>
          </a:p>
        </p:txBody>
      </p:sp>
      <p:pic>
        <p:nvPicPr>
          <p:cNvPr id="10" name="Picture Placeholder 9">
            <a:extLst>
              <a:ext uri="{FF2B5EF4-FFF2-40B4-BE49-F238E27FC236}">
                <a16:creationId xmlns:a16="http://schemas.microsoft.com/office/drawing/2014/main" id="{66E35996-25DA-4E0C-98F2-2D3E4176A3E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99" r="1" b="1"/>
          <a:stretch/>
        </p:blipFill>
        <p:spPr>
          <a:xfrm>
            <a:off x="245660" y="1098550"/>
            <a:ext cx="5293730" cy="3080544"/>
          </a:xfrm>
          <a:prstGeom prst="rect">
            <a:avLst/>
          </a:prstGeom>
        </p:spPr>
      </p:pic>
      <p:sp>
        <p:nvSpPr>
          <p:cNvPr id="7" name="Text Placeholder 6">
            <a:extLst>
              <a:ext uri="{FF2B5EF4-FFF2-40B4-BE49-F238E27FC236}">
                <a16:creationId xmlns:a16="http://schemas.microsoft.com/office/drawing/2014/main" id="{111E85D6-4EDD-4C1A-AA1D-2A31D3B25257}"/>
              </a:ext>
            </a:extLst>
          </p:cNvPr>
          <p:cNvSpPr>
            <a:spLocks noGrp="1"/>
          </p:cNvSpPr>
          <p:nvPr>
            <p:ph type="body" sz="half" idx="2"/>
          </p:nvPr>
        </p:nvSpPr>
        <p:spPr>
          <a:xfrm>
            <a:off x="6021990" y="1545544"/>
            <a:ext cx="2568554" cy="3639272"/>
          </a:xfrm>
        </p:spPr>
        <p:txBody>
          <a:bodyPr vert="horz" lIns="68580" tIns="34290" rIns="68580" bIns="34290" rtlCol="0" anchor="ctr">
            <a:normAutofit/>
          </a:bodyPr>
          <a:lstStyle/>
          <a:p>
            <a:pPr indent="-171450">
              <a:buFont typeface="Arial" panose="020B0604020202020204" pitchFamily="34" charset="0"/>
              <a:buChar char="•"/>
            </a:pPr>
            <a:r>
              <a:rPr lang="en-US" sz="1500" dirty="0">
                <a:solidFill>
                  <a:srgbClr val="FFFFFF"/>
                </a:solidFill>
              </a:rPr>
              <a:t>More Resources: </a:t>
            </a:r>
          </a:p>
          <a:p>
            <a:pPr lvl="1" indent="-171450">
              <a:buFont typeface="Arial" panose="020B0604020202020204" pitchFamily="34" charset="0"/>
              <a:buChar char="•"/>
            </a:pPr>
            <a:r>
              <a:rPr lang="en-US" sz="1350" dirty="0">
                <a:solidFill>
                  <a:schemeClr val="bg1"/>
                </a:solidFill>
                <a:hlinkClick r:id="rId3"/>
              </a:rPr>
              <a:t>Lessons</a:t>
            </a:r>
            <a:endParaRPr lang="en-US" sz="1350" dirty="0">
              <a:solidFill>
                <a:schemeClr val="bg1"/>
              </a:solidFill>
            </a:endParaRPr>
          </a:p>
          <a:p>
            <a:pPr lvl="1" indent="-171450">
              <a:buFont typeface="Arial" panose="020B0604020202020204" pitchFamily="34" charset="0"/>
              <a:buChar char="•"/>
            </a:pPr>
            <a:r>
              <a:rPr lang="en-US" sz="1350" dirty="0">
                <a:solidFill>
                  <a:schemeClr val="bg1"/>
                </a:solidFill>
                <a:hlinkClick r:id="rId4"/>
              </a:rPr>
              <a:t>Links</a:t>
            </a:r>
            <a:endParaRPr lang="en-US" sz="1350" dirty="0">
              <a:solidFill>
                <a:schemeClr val="bg1"/>
              </a:solidFill>
            </a:endParaRPr>
          </a:p>
          <a:p>
            <a:pPr lvl="1" indent="-171450">
              <a:buFont typeface="Arial" panose="020B0604020202020204" pitchFamily="34" charset="0"/>
              <a:buChar char="•"/>
            </a:pPr>
            <a:r>
              <a:rPr lang="en-US" sz="1350" dirty="0">
                <a:solidFill>
                  <a:schemeClr val="bg1"/>
                </a:solidFill>
                <a:hlinkClick r:id="rId5"/>
              </a:rPr>
              <a:t>Contact</a:t>
            </a:r>
            <a:endParaRPr lang="en-US" sz="1350" dirty="0">
              <a:solidFill>
                <a:schemeClr val="bg1"/>
              </a:solidFill>
            </a:endParaRPr>
          </a:p>
        </p:txBody>
      </p:sp>
      <p:sp>
        <p:nvSpPr>
          <p:cNvPr id="4" name="Footer Placeholder 3">
            <a:extLst>
              <a:ext uri="{FF2B5EF4-FFF2-40B4-BE49-F238E27FC236}">
                <a16:creationId xmlns:a16="http://schemas.microsoft.com/office/drawing/2014/main" id="{76218436-7991-4E52-BD36-6914A69ED184}"/>
              </a:ext>
            </a:extLst>
          </p:cNvPr>
          <p:cNvSpPr>
            <a:spLocks noGrp="1"/>
          </p:cNvSpPr>
          <p:nvPr>
            <p:ph type="ftr" sz="quarter" idx="11"/>
          </p:nvPr>
        </p:nvSpPr>
        <p:spPr>
          <a:xfrm>
            <a:off x="393192" y="5758618"/>
            <a:ext cx="4945642" cy="205740"/>
          </a:xfrm>
        </p:spPr>
        <p:txBody>
          <a:bodyPr vert="horz" lIns="68580" tIns="34290" rIns="68580" bIns="34290" rtlCol="0" anchor="ctr">
            <a:normAutofit fontScale="85000" lnSpcReduction="10000"/>
          </a:bodyPr>
          <a:lstStyle/>
          <a:p>
            <a:pPr algn="r">
              <a:spcAft>
                <a:spcPts val="450"/>
              </a:spcAft>
            </a:pPr>
            <a:r>
              <a:rPr lang="en-US" kern="1200">
                <a:solidFill>
                  <a:prstClr val="black">
                    <a:tint val="75000"/>
                  </a:prstClr>
                </a:solidFill>
                <a:latin typeface="+mn-lt"/>
                <a:ea typeface="+mn-ea"/>
                <a:cs typeface="+mn-cs"/>
              </a:rPr>
              <a:t>www.IowaAgLiteracy.org</a:t>
            </a:r>
          </a:p>
        </p:txBody>
      </p:sp>
      <p:sp>
        <p:nvSpPr>
          <p:cNvPr id="2" name="Slide Number Placeholder 1">
            <a:extLst>
              <a:ext uri="{FF2B5EF4-FFF2-40B4-BE49-F238E27FC236}">
                <a16:creationId xmlns:a16="http://schemas.microsoft.com/office/drawing/2014/main" id="{41A12C6B-4D98-4059-9D84-5281A2960E05}"/>
              </a:ext>
            </a:extLst>
          </p:cNvPr>
          <p:cNvSpPr>
            <a:spLocks noGrp="1"/>
          </p:cNvSpPr>
          <p:nvPr>
            <p:ph type="sldNum" sz="quarter" idx="12"/>
          </p:nvPr>
        </p:nvSpPr>
        <p:spPr/>
        <p:txBody>
          <a:bodyPr/>
          <a:lstStyle/>
          <a:p>
            <a:fld id="{1BF1D30A-4B40-4336-B32D-1BF86441A358}" type="slidenum">
              <a:rPr lang="en-US" smtClean="0"/>
              <a:t>24</a:t>
            </a:fld>
            <a:endParaRPr lang="en-US"/>
          </a:p>
        </p:txBody>
      </p:sp>
    </p:spTree>
    <p:extLst>
      <p:ext uri="{BB962C8B-B14F-4D97-AF65-F5344CB8AC3E}">
        <p14:creationId xmlns:p14="http://schemas.microsoft.com/office/powerpoint/2010/main" val="21491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C5F8-A306-4791-9191-AE3C40E0022C}"/>
              </a:ext>
            </a:extLst>
          </p:cNvPr>
          <p:cNvSpPr>
            <a:spLocks noGrp="1"/>
          </p:cNvSpPr>
          <p:nvPr>
            <p:ph type="title"/>
          </p:nvPr>
        </p:nvSpPr>
        <p:spPr/>
        <p:txBody>
          <a:bodyPr/>
          <a:lstStyle/>
          <a:p>
            <a:r>
              <a:rPr lang="en-US" dirty="0"/>
              <a:t>Habitat </a:t>
            </a:r>
          </a:p>
        </p:txBody>
      </p:sp>
      <p:sp>
        <p:nvSpPr>
          <p:cNvPr id="3" name="Content Placeholder 2">
            <a:extLst>
              <a:ext uri="{FF2B5EF4-FFF2-40B4-BE49-F238E27FC236}">
                <a16:creationId xmlns:a16="http://schemas.microsoft.com/office/drawing/2014/main" id="{4C655C2E-0650-44C0-B25B-7AA7DED13F46}"/>
              </a:ext>
            </a:extLst>
          </p:cNvPr>
          <p:cNvSpPr>
            <a:spLocks noGrp="1"/>
          </p:cNvSpPr>
          <p:nvPr>
            <p:ph idx="1"/>
          </p:nvPr>
        </p:nvSpPr>
        <p:spPr/>
        <p:txBody>
          <a:bodyPr/>
          <a:lstStyle/>
          <a:p>
            <a:pPr marL="0" indent="0">
              <a:buNone/>
            </a:pPr>
            <a:r>
              <a:rPr lang="en-US" dirty="0">
                <a:latin typeface="Belleza"/>
                <a:ea typeface="Belleza"/>
                <a:cs typeface="Belleza"/>
                <a:sym typeface="Belleza"/>
              </a:rPr>
              <a:t>The habitat group has an important job, we must help the turkeys understand where they live. Read about various turkey habitats and browse the photo library to help Freedom turkey and Liberty turkey find an easy route back to the correct home!</a:t>
            </a:r>
            <a:endParaRPr lang="en-US" dirty="0">
              <a:solidFill>
                <a:schemeClr val="dk1"/>
              </a:solidFill>
              <a:latin typeface="Belleza"/>
              <a:ea typeface="Belleza"/>
              <a:cs typeface="Belleza"/>
              <a:sym typeface="Belleza"/>
            </a:endParaRPr>
          </a:p>
          <a:p>
            <a:pPr marL="0" indent="0">
              <a:buNone/>
            </a:pPr>
            <a:endParaRPr lang="en-US" dirty="0"/>
          </a:p>
        </p:txBody>
      </p:sp>
      <p:sp>
        <p:nvSpPr>
          <p:cNvPr id="4" name="Footer Placeholder 3">
            <a:extLst>
              <a:ext uri="{FF2B5EF4-FFF2-40B4-BE49-F238E27FC236}">
                <a16:creationId xmlns:a16="http://schemas.microsoft.com/office/drawing/2014/main" id="{2FA6EFF3-133F-41A0-8E15-4680181DD2B5}"/>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C72ABC8C-11AC-4A53-82DD-5970B162B9A9}"/>
              </a:ext>
            </a:extLst>
          </p:cNvPr>
          <p:cNvPicPr>
            <a:picLocks noChangeAspect="1"/>
          </p:cNvPicPr>
          <p:nvPr/>
        </p:nvPicPr>
        <p:blipFill>
          <a:blip r:embed="rId2"/>
          <a:stretch>
            <a:fillRect/>
          </a:stretch>
        </p:blipFill>
        <p:spPr>
          <a:xfrm>
            <a:off x="7969540" y="5940226"/>
            <a:ext cx="983959" cy="727274"/>
          </a:xfrm>
          <a:prstGeom prst="rect">
            <a:avLst/>
          </a:prstGeom>
        </p:spPr>
      </p:pic>
      <p:sp>
        <p:nvSpPr>
          <p:cNvPr id="6" name="Slide Number Placeholder 5">
            <a:extLst>
              <a:ext uri="{FF2B5EF4-FFF2-40B4-BE49-F238E27FC236}">
                <a16:creationId xmlns:a16="http://schemas.microsoft.com/office/drawing/2014/main" id="{7E50A5D4-034C-44B1-8AAD-8748C3109B15}"/>
              </a:ext>
            </a:extLst>
          </p:cNvPr>
          <p:cNvSpPr>
            <a:spLocks noGrp="1"/>
          </p:cNvSpPr>
          <p:nvPr>
            <p:ph type="sldNum" sz="quarter" idx="12"/>
          </p:nvPr>
        </p:nvSpPr>
        <p:spPr>
          <a:xfrm>
            <a:off x="628650" y="6239669"/>
            <a:ext cx="2057400" cy="365125"/>
          </a:xfrm>
        </p:spPr>
        <p:txBody>
          <a:bodyPr/>
          <a:lstStyle/>
          <a:p>
            <a:pPr algn="l"/>
            <a:fld id="{1BF1D30A-4B40-4336-B32D-1BF86441A358}" type="slidenum">
              <a:rPr lang="en-US" smtClean="0"/>
              <a:pPr algn="l"/>
              <a:t>3</a:t>
            </a:fld>
            <a:endParaRPr lang="en-US" dirty="0"/>
          </a:p>
        </p:txBody>
      </p:sp>
    </p:spTree>
    <p:extLst>
      <p:ext uri="{BB962C8B-B14F-4D97-AF65-F5344CB8AC3E}">
        <p14:creationId xmlns:p14="http://schemas.microsoft.com/office/powerpoint/2010/main" val="341790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7E62-CE47-42D8-9837-CB52AED3F1E5}"/>
              </a:ext>
            </a:extLst>
          </p:cNvPr>
          <p:cNvSpPr>
            <a:spLocks noGrp="1"/>
          </p:cNvSpPr>
          <p:nvPr>
            <p:ph type="title"/>
          </p:nvPr>
        </p:nvSpPr>
        <p:spPr/>
        <p:txBody>
          <a:bodyPr/>
          <a:lstStyle/>
          <a:p>
            <a:r>
              <a:rPr lang="en-US" dirty="0"/>
              <a:t>Farm Turkeys</a:t>
            </a:r>
          </a:p>
        </p:txBody>
      </p:sp>
      <p:sp>
        <p:nvSpPr>
          <p:cNvPr id="3" name="Content Placeholder 2">
            <a:extLst>
              <a:ext uri="{FF2B5EF4-FFF2-40B4-BE49-F238E27FC236}">
                <a16:creationId xmlns:a16="http://schemas.microsoft.com/office/drawing/2014/main" id="{F708A113-6DE3-4FB7-A4DF-EEAAF0D4DE38}"/>
              </a:ext>
            </a:extLst>
          </p:cNvPr>
          <p:cNvSpPr>
            <a:spLocks noGrp="1"/>
          </p:cNvSpPr>
          <p:nvPr>
            <p:ph idx="1"/>
          </p:nvPr>
        </p:nvSpPr>
        <p:spPr>
          <a:xfrm>
            <a:off x="628650" y="1418602"/>
            <a:ext cx="7886700" cy="4937749"/>
          </a:xfrm>
        </p:spPr>
        <p:txBody>
          <a:bodyPr>
            <a:normAutofit fontScale="32500" lnSpcReduction="20000"/>
          </a:bodyPr>
          <a:lstStyle/>
          <a:p>
            <a:pPr marL="0" indent="0">
              <a:lnSpc>
                <a:spcPct val="170000"/>
              </a:lnSpc>
              <a:spcBef>
                <a:spcPts val="0"/>
              </a:spcBef>
              <a:buClr>
                <a:schemeClr val="dk1"/>
              </a:buClr>
              <a:buSzPts val="1200"/>
              <a:buNone/>
            </a:pPr>
            <a:r>
              <a:rPr lang="en-US" sz="4300" dirty="0"/>
              <a:t>	Another name for a farm turkey is a “domestic” turkey. Turkey farmers work hard to keep their birds healthy and comfortable by raising them in barns. Turkey barns are warm and dry in the winter and cool from big fans blowing in the barn during the summertime. Scientists, engineers and farmers have worked hard to design and build turkey barns to provide the best place for turkeys to live. Turkey flocks living in barns are protected from predators, disease and bad weather. </a:t>
            </a:r>
            <a:r>
              <a:rPr lang="en-US" sz="4300" i="1" dirty="0"/>
              <a:t>Imagine one and a half football fields together, that’s about the size of a turkey barn. About 10,000 turkeys make up a flock living in a turkey barn.</a:t>
            </a:r>
            <a:br>
              <a:rPr lang="en-US" sz="4300" dirty="0"/>
            </a:br>
            <a:r>
              <a:rPr lang="en-US" sz="4300" dirty="0"/>
              <a:t>	In a turkey barn, there is food and water available for turkeys at all times. Turkey barns have automatic feeders and waterers to give turkeys feed or water whenever they want. </a:t>
            </a:r>
            <a:r>
              <a:rPr lang="en-US" sz="4300" i="1" dirty="0"/>
              <a:t>Imagine living at a buffet restaurant with all of your friends and family. That’s what it’s like for turkeys living in a barn, eating and drinking whenever they want.</a:t>
            </a:r>
            <a:br>
              <a:rPr lang="en-US" sz="4300" dirty="0"/>
            </a:br>
            <a:r>
              <a:rPr lang="en-US" sz="4300" dirty="0"/>
              <a:t>	Turkey farmers care for their turkeys. During their chores, farmers check on their turkeys at least twice a day to make sure feeders, waterers and fans are working well. The farmers watch over and listen to their turkeys to make sure the animals are healthy and comfortable.</a:t>
            </a:r>
          </a:p>
          <a:p>
            <a:pPr marL="0" indent="0">
              <a:buNone/>
            </a:pPr>
            <a:endParaRPr lang="en-US" dirty="0"/>
          </a:p>
        </p:txBody>
      </p:sp>
      <p:sp>
        <p:nvSpPr>
          <p:cNvPr id="4" name="Footer Placeholder 3">
            <a:extLst>
              <a:ext uri="{FF2B5EF4-FFF2-40B4-BE49-F238E27FC236}">
                <a16:creationId xmlns:a16="http://schemas.microsoft.com/office/drawing/2014/main" id="{E3BA91F3-1121-4F1F-992B-F2B7A52063B5}"/>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09E6C049-2D82-465B-AEAA-FEBA2809DCAB}"/>
              </a:ext>
            </a:extLst>
          </p:cNvPr>
          <p:cNvPicPr>
            <a:picLocks noChangeAspect="1"/>
          </p:cNvPicPr>
          <p:nvPr/>
        </p:nvPicPr>
        <p:blipFill>
          <a:blip r:embed="rId2"/>
          <a:stretch>
            <a:fillRect/>
          </a:stretch>
        </p:blipFill>
        <p:spPr>
          <a:xfrm>
            <a:off x="7969540" y="5940226"/>
            <a:ext cx="983959" cy="727274"/>
          </a:xfrm>
          <a:prstGeom prst="rect">
            <a:avLst/>
          </a:prstGeom>
        </p:spPr>
      </p:pic>
      <p:sp>
        <p:nvSpPr>
          <p:cNvPr id="6" name="Slide Number Placeholder 5">
            <a:extLst>
              <a:ext uri="{FF2B5EF4-FFF2-40B4-BE49-F238E27FC236}">
                <a16:creationId xmlns:a16="http://schemas.microsoft.com/office/drawing/2014/main" id="{FA3F8DCF-CCDD-48EC-80C6-5AB00566A564}"/>
              </a:ext>
            </a:extLst>
          </p:cNvPr>
          <p:cNvSpPr>
            <a:spLocks noGrp="1"/>
          </p:cNvSpPr>
          <p:nvPr>
            <p:ph type="sldNum" sz="quarter" idx="12"/>
          </p:nvPr>
        </p:nvSpPr>
        <p:spPr>
          <a:xfrm>
            <a:off x="628650" y="6310311"/>
            <a:ext cx="2057400" cy="365125"/>
          </a:xfrm>
        </p:spPr>
        <p:txBody>
          <a:bodyPr/>
          <a:lstStyle/>
          <a:p>
            <a:pPr algn="l"/>
            <a:fld id="{1BF1D30A-4B40-4336-B32D-1BF86441A358}" type="slidenum">
              <a:rPr lang="en-US" smtClean="0"/>
              <a:pPr algn="l"/>
              <a:t>4</a:t>
            </a:fld>
            <a:endParaRPr lang="en-US" dirty="0"/>
          </a:p>
        </p:txBody>
      </p:sp>
    </p:spTree>
    <p:extLst>
      <p:ext uri="{BB962C8B-B14F-4D97-AF65-F5344CB8AC3E}">
        <p14:creationId xmlns:p14="http://schemas.microsoft.com/office/powerpoint/2010/main" val="240615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DD7E-4858-43EB-9F78-761E55955441}"/>
              </a:ext>
            </a:extLst>
          </p:cNvPr>
          <p:cNvSpPr>
            <a:spLocks noGrp="1"/>
          </p:cNvSpPr>
          <p:nvPr>
            <p:ph type="title"/>
          </p:nvPr>
        </p:nvSpPr>
        <p:spPr/>
        <p:txBody>
          <a:bodyPr/>
          <a:lstStyle/>
          <a:p>
            <a:r>
              <a:rPr lang="en-US" dirty="0"/>
              <a:t>Wild Turkeys</a:t>
            </a:r>
          </a:p>
        </p:txBody>
      </p:sp>
      <p:sp>
        <p:nvSpPr>
          <p:cNvPr id="3" name="Content Placeholder 2">
            <a:extLst>
              <a:ext uri="{FF2B5EF4-FFF2-40B4-BE49-F238E27FC236}">
                <a16:creationId xmlns:a16="http://schemas.microsoft.com/office/drawing/2014/main" id="{7E5CC983-697F-4221-B733-5FB116A73167}"/>
              </a:ext>
            </a:extLst>
          </p:cNvPr>
          <p:cNvSpPr>
            <a:spLocks noGrp="1"/>
          </p:cNvSpPr>
          <p:nvPr>
            <p:ph idx="1"/>
          </p:nvPr>
        </p:nvSpPr>
        <p:spPr/>
        <p:txBody>
          <a:bodyPr/>
          <a:lstStyle/>
          <a:p>
            <a:pPr marL="0" indent="0">
              <a:buNone/>
            </a:pPr>
            <a:r>
              <a:rPr lang="en-US" dirty="0">
                <a:solidFill>
                  <a:schemeClr val="dk1"/>
                </a:solidFill>
                <a:latin typeface="Belleza"/>
                <a:ea typeface="Belleza"/>
                <a:cs typeface="Belleza"/>
                <a:sym typeface="Belleza"/>
              </a:rPr>
              <a:t>Wild turkeys live outside in forests, woodlands and grasslands where they can roost in trees and find their food on the forest floor and in tall grasses. Wild turkeys are safe from most predators when they nest in the trees above the ground. Wild turkeys live in flocks ranging from 5-50 turkeys. For most of the year, the </a:t>
            </a:r>
            <a:r>
              <a:rPr lang="en-US" b="1" dirty="0">
                <a:solidFill>
                  <a:schemeClr val="dk1"/>
                </a:solidFill>
                <a:latin typeface="Belleza"/>
                <a:ea typeface="Belleza"/>
                <a:cs typeface="Belleza"/>
                <a:sym typeface="Belleza"/>
              </a:rPr>
              <a:t>hen</a:t>
            </a:r>
            <a:r>
              <a:rPr lang="en-US" dirty="0">
                <a:solidFill>
                  <a:schemeClr val="dk1"/>
                </a:solidFill>
                <a:latin typeface="Belleza"/>
                <a:ea typeface="Belleza"/>
                <a:cs typeface="Belleza"/>
                <a:sym typeface="Belleza"/>
              </a:rPr>
              <a:t> (female turkey) and her </a:t>
            </a:r>
            <a:r>
              <a:rPr lang="en-US" b="1" dirty="0" err="1">
                <a:solidFill>
                  <a:schemeClr val="dk1"/>
                </a:solidFill>
                <a:latin typeface="Belleza"/>
                <a:ea typeface="Belleza"/>
                <a:cs typeface="Belleza"/>
                <a:sym typeface="Belleza"/>
              </a:rPr>
              <a:t>poults</a:t>
            </a:r>
            <a:r>
              <a:rPr lang="en-US" dirty="0">
                <a:solidFill>
                  <a:schemeClr val="dk1"/>
                </a:solidFill>
                <a:latin typeface="Belleza"/>
                <a:ea typeface="Belleza"/>
                <a:cs typeface="Belleza"/>
                <a:sym typeface="Belleza"/>
              </a:rPr>
              <a:t> (young turkeys) live together in a family flock. An adult male turkey is called a </a:t>
            </a:r>
            <a:r>
              <a:rPr lang="en-US" b="1" i="1" dirty="0">
                <a:solidFill>
                  <a:schemeClr val="dk1"/>
                </a:solidFill>
                <a:latin typeface="Belleza"/>
                <a:ea typeface="Belleza"/>
                <a:cs typeface="Belleza"/>
                <a:sym typeface="Belleza"/>
              </a:rPr>
              <a:t>Tom</a:t>
            </a:r>
            <a:r>
              <a:rPr lang="en-US" dirty="0">
                <a:solidFill>
                  <a:schemeClr val="dk1"/>
                </a:solidFill>
                <a:latin typeface="Belleza"/>
                <a:ea typeface="Belleza"/>
                <a:cs typeface="Belleza"/>
                <a:sym typeface="Belleza"/>
              </a:rPr>
              <a:t> and will live in a flock with other toms and hens. </a:t>
            </a:r>
          </a:p>
          <a:p>
            <a:endParaRPr lang="en-US" dirty="0"/>
          </a:p>
        </p:txBody>
      </p:sp>
      <p:sp>
        <p:nvSpPr>
          <p:cNvPr id="4" name="Footer Placeholder 3">
            <a:extLst>
              <a:ext uri="{FF2B5EF4-FFF2-40B4-BE49-F238E27FC236}">
                <a16:creationId xmlns:a16="http://schemas.microsoft.com/office/drawing/2014/main" id="{472FE810-579C-4AAF-82E1-F4497A46F2C5}"/>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B063C563-9F10-49D5-BE29-376E961181BA}"/>
              </a:ext>
            </a:extLst>
          </p:cNvPr>
          <p:cNvPicPr>
            <a:picLocks noChangeAspect="1"/>
          </p:cNvPicPr>
          <p:nvPr/>
        </p:nvPicPr>
        <p:blipFill>
          <a:blip r:embed="rId2"/>
          <a:stretch>
            <a:fillRect/>
          </a:stretch>
        </p:blipFill>
        <p:spPr>
          <a:xfrm>
            <a:off x="7969540" y="5940226"/>
            <a:ext cx="983959" cy="727274"/>
          </a:xfrm>
          <a:prstGeom prst="rect">
            <a:avLst/>
          </a:prstGeom>
        </p:spPr>
      </p:pic>
      <p:sp>
        <p:nvSpPr>
          <p:cNvPr id="6" name="Slide Number Placeholder 5">
            <a:extLst>
              <a:ext uri="{FF2B5EF4-FFF2-40B4-BE49-F238E27FC236}">
                <a16:creationId xmlns:a16="http://schemas.microsoft.com/office/drawing/2014/main" id="{288E40D7-3FD7-428D-9569-C06240B4C778}"/>
              </a:ext>
            </a:extLst>
          </p:cNvPr>
          <p:cNvSpPr>
            <a:spLocks noGrp="1"/>
          </p:cNvSpPr>
          <p:nvPr>
            <p:ph type="sldNum" sz="quarter" idx="12"/>
          </p:nvPr>
        </p:nvSpPr>
        <p:spPr>
          <a:xfrm>
            <a:off x="628650" y="6304074"/>
            <a:ext cx="2057400" cy="365125"/>
          </a:xfrm>
        </p:spPr>
        <p:txBody>
          <a:bodyPr/>
          <a:lstStyle/>
          <a:p>
            <a:pPr algn="l"/>
            <a:fld id="{1BF1D30A-4B40-4336-B32D-1BF86441A358}" type="slidenum">
              <a:rPr lang="en-US" smtClean="0"/>
              <a:pPr algn="l"/>
              <a:t>5</a:t>
            </a:fld>
            <a:endParaRPr lang="en-US" dirty="0"/>
          </a:p>
        </p:txBody>
      </p:sp>
    </p:spTree>
    <p:extLst>
      <p:ext uri="{BB962C8B-B14F-4D97-AF65-F5344CB8AC3E}">
        <p14:creationId xmlns:p14="http://schemas.microsoft.com/office/powerpoint/2010/main" val="88288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49F9-5C36-46CB-BC6D-7A97D5E0C6FB}"/>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B7F14622-ACAF-4E0D-B51B-38F938EE19F8}"/>
              </a:ext>
            </a:extLst>
          </p:cNvPr>
          <p:cNvSpPr>
            <a:spLocks noGrp="1"/>
          </p:cNvSpPr>
          <p:nvPr>
            <p:ph idx="1"/>
          </p:nvPr>
        </p:nvSpPr>
        <p:spPr/>
        <p:txBody>
          <a:bodyPr/>
          <a:lstStyle/>
          <a:p>
            <a:pPr marL="0" indent="0">
              <a:buNone/>
            </a:pPr>
            <a:r>
              <a:rPr lang="en-US" dirty="0">
                <a:solidFill>
                  <a:schemeClr val="dk1"/>
                </a:solidFill>
                <a:latin typeface="Belleza"/>
                <a:ea typeface="Belleza"/>
                <a:cs typeface="Belleza"/>
                <a:sym typeface="Belleza"/>
              </a:rPr>
              <a:t>Where do Freedom and Liberty belong? Is Freedom or Liberty a farm or wild turkey? Use your research about where turkeys live, to help the class decide what kind of turkeys we are working with!</a:t>
            </a:r>
          </a:p>
          <a:p>
            <a:endParaRPr lang="en-US" dirty="0"/>
          </a:p>
        </p:txBody>
      </p:sp>
      <p:sp>
        <p:nvSpPr>
          <p:cNvPr id="4" name="Footer Placeholder 3">
            <a:extLst>
              <a:ext uri="{FF2B5EF4-FFF2-40B4-BE49-F238E27FC236}">
                <a16:creationId xmlns:a16="http://schemas.microsoft.com/office/drawing/2014/main" id="{AECD09D7-0D70-4F82-B91E-DB3BCBDA5402}"/>
              </a:ext>
            </a:extLst>
          </p:cNvPr>
          <p:cNvSpPr>
            <a:spLocks noGrp="1"/>
          </p:cNvSpPr>
          <p:nvPr>
            <p:ph type="ftr" sz="quarter" idx="11"/>
          </p:nvPr>
        </p:nvSpPr>
        <p:spPr/>
        <p:txBody>
          <a:bodyPr/>
          <a:lstStyle/>
          <a:p>
            <a:r>
              <a:rPr lang="en-US"/>
              <a:t>www.IowaAgLiteracy.org</a:t>
            </a:r>
            <a:endParaRPr lang="en-US" dirty="0"/>
          </a:p>
        </p:txBody>
      </p:sp>
      <p:pic>
        <p:nvPicPr>
          <p:cNvPr id="5" name="Picture 4">
            <a:extLst>
              <a:ext uri="{FF2B5EF4-FFF2-40B4-BE49-F238E27FC236}">
                <a16:creationId xmlns:a16="http://schemas.microsoft.com/office/drawing/2014/main" id="{C1AAFAFC-5FFD-4424-9ACD-37913817D418}"/>
              </a:ext>
            </a:extLst>
          </p:cNvPr>
          <p:cNvPicPr>
            <a:picLocks noChangeAspect="1"/>
          </p:cNvPicPr>
          <p:nvPr/>
        </p:nvPicPr>
        <p:blipFill>
          <a:blip r:embed="rId2"/>
          <a:stretch>
            <a:fillRect/>
          </a:stretch>
        </p:blipFill>
        <p:spPr>
          <a:xfrm>
            <a:off x="7969540" y="5940226"/>
            <a:ext cx="983959" cy="727274"/>
          </a:xfrm>
          <a:prstGeom prst="rect">
            <a:avLst/>
          </a:prstGeom>
        </p:spPr>
      </p:pic>
      <p:sp>
        <p:nvSpPr>
          <p:cNvPr id="6" name="Slide Number Placeholder 5">
            <a:extLst>
              <a:ext uri="{FF2B5EF4-FFF2-40B4-BE49-F238E27FC236}">
                <a16:creationId xmlns:a16="http://schemas.microsoft.com/office/drawing/2014/main" id="{B7431762-1A2D-4B3A-A4A5-0A4823477121}"/>
              </a:ext>
            </a:extLst>
          </p:cNvPr>
          <p:cNvSpPr>
            <a:spLocks noGrp="1"/>
          </p:cNvSpPr>
          <p:nvPr>
            <p:ph type="sldNum" sz="quarter" idx="12"/>
          </p:nvPr>
        </p:nvSpPr>
        <p:spPr>
          <a:xfrm>
            <a:off x="628650" y="6356351"/>
            <a:ext cx="2057400" cy="365125"/>
          </a:xfrm>
        </p:spPr>
        <p:txBody>
          <a:bodyPr/>
          <a:lstStyle/>
          <a:p>
            <a:pPr algn="l"/>
            <a:fld id="{1BF1D30A-4B40-4336-B32D-1BF86441A358}" type="slidenum">
              <a:rPr lang="en-US" smtClean="0"/>
              <a:pPr algn="l"/>
              <a:t>6</a:t>
            </a:fld>
            <a:endParaRPr lang="en-US" dirty="0"/>
          </a:p>
        </p:txBody>
      </p:sp>
    </p:spTree>
    <p:extLst>
      <p:ext uri="{BB962C8B-B14F-4D97-AF65-F5344CB8AC3E}">
        <p14:creationId xmlns:p14="http://schemas.microsoft.com/office/powerpoint/2010/main" val="205156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22">
            <a:extLst>
              <a:ext uri="{FF2B5EF4-FFF2-40B4-BE49-F238E27FC236}">
                <a16:creationId xmlns:a16="http://schemas.microsoft.com/office/drawing/2014/main" id="{C6B5BC69-DD83-42D6-A7F6-2A87C6071A5A}"/>
              </a:ext>
            </a:extLst>
          </p:cNvPr>
          <p:cNvPicPr preferRelativeResize="0">
            <a:picLocks noGrp="1"/>
          </p:cNvPicPr>
          <p:nvPr>
            <p:ph idx="1"/>
          </p:nvPr>
        </p:nvPicPr>
        <p:blipFill rotWithShape="1">
          <a:blip r:embed="rId2">
            <a:alphaModFix/>
          </a:blip>
          <a:srcRect/>
          <a:stretch/>
        </p:blipFill>
        <p:spPr>
          <a:xfrm>
            <a:off x="749928" y="1166735"/>
            <a:ext cx="7644144" cy="4866595"/>
          </a:xfrm>
          <a:prstGeom prst="rect">
            <a:avLst/>
          </a:prstGeom>
          <a:noFill/>
          <a:ln>
            <a:noFill/>
          </a:ln>
        </p:spPr>
      </p:pic>
      <p:sp>
        <p:nvSpPr>
          <p:cNvPr id="4" name="Footer Placeholder 3">
            <a:extLst>
              <a:ext uri="{FF2B5EF4-FFF2-40B4-BE49-F238E27FC236}">
                <a16:creationId xmlns:a16="http://schemas.microsoft.com/office/drawing/2014/main" id="{BCD7E4C7-56B8-4902-A974-0BBB53073E83}"/>
              </a:ext>
            </a:extLst>
          </p:cNvPr>
          <p:cNvSpPr>
            <a:spLocks noGrp="1"/>
          </p:cNvSpPr>
          <p:nvPr>
            <p:ph type="ftr" sz="quarter" idx="11"/>
          </p:nvPr>
        </p:nvSpPr>
        <p:spPr>
          <a:xfrm>
            <a:off x="3028950" y="6323574"/>
            <a:ext cx="3086100" cy="273844"/>
          </a:xfrm>
        </p:spPr>
        <p:txBody>
          <a:bodyPr/>
          <a:lstStyle/>
          <a:p>
            <a:r>
              <a:rPr lang="en-US" dirty="0"/>
              <a:t>www.IowaAgLiteracy.org</a:t>
            </a:r>
          </a:p>
        </p:txBody>
      </p:sp>
      <p:pic>
        <p:nvPicPr>
          <p:cNvPr id="6" name="Picture 5">
            <a:extLst>
              <a:ext uri="{FF2B5EF4-FFF2-40B4-BE49-F238E27FC236}">
                <a16:creationId xmlns:a16="http://schemas.microsoft.com/office/drawing/2014/main" id="{88DC7BAE-C563-4735-9D4D-45D7F90CAD22}"/>
              </a:ext>
            </a:extLst>
          </p:cNvPr>
          <p:cNvPicPr>
            <a:picLocks noChangeAspect="1"/>
          </p:cNvPicPr>
          <p:nvPr/>
        </p:nvPicPr>
        <p:blipFill>
          <a:blip r:embed="rId3"/>
          <a:stretch>
            <a:fillRect/>
          </a:stretch>
        </p:blipFill>
        <p:spPr>
          <a:xfrm>
            <a:off x="7969540" y="5940226"/>
            <a:ext cx="983959" cy="727274"/>
          </a:xfrm>
          <a:prstGeom prst="rect">
            <a:avLst/>
          </a:prstGeom>
        </p:spPr>
      </p:pic>
      <p:sp>
        <p:nvSpPr>
          <p:cNvPr id="3" name="Slide Number Placeholder 2">
            <a:extLst>
              <a:ext uri="{FF2B5EF4-FFF2-40B4-BE49-F238E27FC236}">
                <a16:creationId xmlns:a16="http://schemas.microsoft.com/office/drawing/2014/main" id="{CCF98180-A8BC-4718-AF95-C5CA448412BB}"/>
              </a:ext>
            </a:extLst>
          </p:cNvPr>
          <p:cNvSpPr>
            <a:spLocks noGrp="1"/>
          </p:cNvSpPr>
          <p:nvPr>
            <p:ph type="sldNum" sz="quarter" idx="12"/>
          </p:nvPr>
        </p:nvSpPr>
        <p:spPr>
          <a:xfrm>
            <a:off x="749928" y="6323574"/>
            <a:ext cx="2057400" cy="365125"/>
          </a:xfrm>
        </p:spPr>
        <p:txBody>
          <a:bodyPr/>
          <a:lstStyle/>
          <a:p>
            <a:pPr algn="l"/>
            <a:fld id="{1BF1D30A-4B40-4336-B32D-1BF86441A358}" type="slidenum">
              <a:rPr lang="en-US" smtClean="0"/>
              <a:pPr algn="l"/>
              <a:t>7</a:t>
            </a:fld>
            <a:endParaRPr lang="en-US" dirty="0"/>
          </a:p>
        </p:txBody>
      </p:sp>
    </p:spTree>
    <p:extLst>
      <p:ext uri="{BB962C8B-B14F-4D97-AF65-F5344CB8AC3E}">
        <p14:creationId xmlns:p14="http://schemas.microsoft.com/office/powerpoint/2010/main" val="160631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28">
            <a:extLst>
              <a:ext uri="{FF2B5EF4-FFF2-40B4-BE49-F238E27FC236}">
                <a16:creationId xmlns:a16="http://schemas.microsoft.com/office/drawing/2014/main" id="{E1E1236F-5D23-4501-BFCD-71AF2BDC53CE}"/>
              </a:ext>
            </a:extLst>
          </p:cNvPr>
          <p:cNvPicPr preferRelativeResize="0">
            <a:picLocks noGrp="1"/>
          </p:cNvPicPr>
          <p:nvPr>
            <p:ph idx="1"/>
          </p:nvPr>
        </p:nvPicPr>
        <p:blipFill rotWithShape="1">
          <a:blip r:embed="rId2">
            <a:alphaModFix/>
          </a:blip>
          <a:srcRect/>
          <a:stretch/>
        </p:blipFill>
        <p:spPr>
          <a:xfrm>
            <a:off x="698840" y="1208005"/>
            <a:ext cx="7746319" cy="4910783"/>
          </a:xfrm>
          <a:prstGeom prst="rect">
            <a:avLst/>
          </a:prstGeom>
          <a:noFill/>
          <a:ln>
            <a:noFill/>
          </a:ln>
        </p:spPr>
      </p:pic>
      <p:sp>
        <p:nvSpPr>
          <p:cNvPr id="4" name="Footer Placeholder 3">
            <a:extLst>
              <a:ext uri="{FF2B5EF4-FFF2-40B4-BE49-F238E27FC236}">
                <a16:creationId xmlns:a16="http://schemas.microsoft.com/office/drawing/2014/main" id="{52FDDAAE-E150-4AB3-9770-8E31E945BA7E}"/>
              </a:ext>
            </a:extLst>
          </p:cNvPr>
          <p:cNvSpPr>
            <a:spLocks noGrp="1"/>
          </p:cNvSpPr>
          <p:nvPr>
            <p:ph type="ftr" sz="quarter" idx="11"/>
          </p:nvPr>
        </p:nvSpPr>
        <p:spPr>
          <a:xfrm>
            <a:off x="3131499" y="6376543"/>
            <a:ext cx="3086100" cy="273844"/>
          </a:xfrm>
        </p:spPr>
        <p:txBody>
          <a:bodyPr/>
          <a:lstStyle/>
          <a:p>
            <a:r>
              <a:rPr lang="en-US" dirty="0"/>
              <a:t>www.IowaAgLiteracy.org</a:t>
            </a:r>
          </a:p>
        </p:txBody>
      </p:sp>
      <p:pic>
        <p:nvPicPr>
          <p:cNvPr id="6" name="Picture 5">
            <a:extLst>
              <a:ext uri="{FF2B5EF4-FFF2-40B4-BE49-F238E27FC236}">
                <a16:creationId xmlns:a16="http://schemas.microsoft.com/office/drawing/2014/main" id="{321332C8-F4F2-4F95-9FBB-CCABB9CFF508}"/>
              </a:ext>
            </a:extLst>
          </p:cNvPr>
          <p:cNvPicPr>
            <a:picLocks noChangeAspect="1"/>
          </p:cNvPicPr>
          <p:nvPr/>
        </p:nvPicPr>
        <p:blipFill>
          <a:blip r:embed="rId3"/>
          <a:stretch>
            <a:fillRect/>
          </a:stretch>
        </p:blipFill>
        <p:spPr>
          <a:xfrm>
            <a:off x="7969540" y="5940226"/>
            <a:ext cx="983959" cy="727274"/>
          </a:xfrm>
          <a:prstGeom prst="rect">
            <a:avLst/>
          </a:prstGeom>
        </p:spPr>
      </p:pic>
      <p:sp>
        <p:nvSpPr>
          <p:cNvPr id="3" name="Slide Number Placeholder 2">
            <a:extLst>
              <a:ext uri="{FF2B5EF4-FFF2-40B4-BE49-F238E27FC236}">
                <a16:creationId xmlns:a16="http://schemas.microsoft.com/office/drawing/2014/main" id="{B231F5F9-0345-4C17-A577-71BAF9A223EF}"/>
              </a:ext>
            </a:extLst>
          </p:cNvPr>
          <p:cNvSpPr>
            <a:spLocks noGrp="1"/>
          </p:cNvSpPr>
          <p:nvPr>
            <p:ph type="sldNum" sz="quarter" idx="12"/>
          </p:nvPr>
        </p:nvSpPr>
        <p:spPr>
          <a:xfrm>
            <a:off x="698840" y="6303863"/>
            <a:ext cx="2057400" cy="365125"/>
          </a:xfrm>
        </p:spPr>
        <p:txBody>
          <a:bodyPr/>
          <a:lstStyle/>
          <a:p>
            <a:pPr algn="l"/>
            <a:fld id="{1BF1D30A-4B40-4336-B32D-1BF86441A358}" type="slidenum">
              <a:rPr lang="en-US" smtClean="0"/>
              <a:pPr algn="l"/>
              <a:t>8</a:t>
            </a:fld>
            <a:endParaRPr lang="en-US" dirty="0"/>
          </a:p>
        </p:txBody>
      </p:sp>
    </p:spTree>
    <p:extLst>
      <p:ext uri="{BB962C8B-B14F-4D97-AF65-F5344CB8AC3E}">
        <p14:creationId xmlns:p14="http://schemas.microsoft.com/office/powerpoint/2010/main" val="2513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34">
            <a:extLst>
              <a:ext uri="{FF2B5EF4-FFF2-40B4-BE49-F238E27FC236}">
                <a16:creationId xmlns:a16="http://schemas.microsoft.com/office/drawing/2014/main" id="{6146ABDE-BDC5-47CF-9C15-0389BD3759AD}"/>
              </a:ext>
            </a:extLst>
          </p:cNvPr>
          <p:cNvPicPr preferRelativeResize="0">
            <a:picLocks noGrp="1"/>
          </p:cNvPicPr>
          <p:nvPr>
            <p:ph idx="1"/>
          </p:nvPr>
        </p:nvPicPr>
        <p:blipFill rotWithShape="1">
          <a:blip r:embed="rId2">
            <a:alphaModFix/>
          </a:blip>
          <a:srcRect/>
          <a:stretch/>
        </p:blipFill>
        <p:spPr>
          <a:xfrm>
            <a:off x="1512605" y="1083609"/>
            <a:ext cx="6245387" cy="5095000"/>
          </a:xfrm>
          <a:prstGeom prst="rect">
            <a:avLst/>
          </a:prstGeom>
          <a:noFill/>
          <a:ln>
            <a:noFill/>
          </a:ln>
        </p:spPr>
      </p:pic>
      <p:sp>
        <p:nvSpPr>
          <p:cNvPr id="4" name="Footer Placeholder 3">
            <a:extLst>
              <a:ext uri="{FF2B5EF4-FFF2-40B4-BE49-F238E27FC236}">
                <a16:creationId xmlns:a16="http://schemas.microsoft.com/office/drawing/2014/main" id="{A2576E8A-86DE-4869-96C8-01E63ABD240C}"/>
              </a:ext>
            </a:extLst>
          </p:cNvPr>
          <p:cNvSpPr>
            <a:spLocks noGrp="1"/>
          </p:cNvSpPr>
          <p:nvPr>
            <p:ph type="ftr" sz="quarter" idx="11"/>
          </p:nvPr>
        </p:nvSpPr>
        <p:spPr>
          <a:xfrm>
            <a:off x="2926401" y="6393635"/>
            <a:ext cx="3086100" cy="273844"/>
          </a:xfrm>
        </p:spPr>
        <p:txBody>
          <a:bodyPr/>
          <a:lstStyle/>
          <a:p>
            <a:r>
              <a:rPr lang="en-US" dirty="0"/>
              <a:t>www.IowaAgLiteracy.org</a:t>
            </a:r>
          </a:p>
        </p:txBody>
      </p:sp>
      <p:pic>
        <p:nvPicPr>
          <p:cNvPr id="6" name="Picture 5">
            <a:extLst>
              <a:ext uri="{FF2B5EF4-FFF2-40B4-BE49-F238E27FC236}">
                <a16:creationId xmlns:a16="http://schemas.microsoft.com/office/drawing/2014/main" id="{F38C7443-5A4F-48D3-82F8-D3E79FC7CAB3}"/>
              </a:ext>
            </a:extLst>
          </p:cNvPr>
          <p:cNvPicPr>
            <a:picLocks noChangeAspect="1"/>
          </p:cNvPicPr>
          <p:nvPr/>
        </p:nvPicPr>
        <p:blipFill>
          <a:blip r:embed="rId3"/>
          <a:stretch>
            <a:fillRect/>
          </a:stretch>
        </p:blipFill>
        <p:spPr>
          <a:xfrm>
            <a:off x="7969540" y="5940226"/>
            <a:ext cx="983959" cy="727274"/>
          </a:xfrm>
          <a:prstGeom prst="rect">
            <a:avLst/>
          </a:prstGeom>
        </p:spPr>
      </p:pic>
      <p:sp>
        <p:nvSpPr>
          <p:cNvPr id="3" name="Slide Number Placeholder 2">
            <a:extLst>
              <a:ext uri="{FF2B5EF4-FFF2-40B4-BE49-F238E27FC236}">
                <a16:creationId xmlns:a16="http://schemas.microsoft.com/office/drawing/2014/main" id="{B3927AF5-12AF-4783-AED7-DC67E8D27690}"/>
              </a:ext>
            </a:extLst>
          </p:cNvPr>
          <p:cNvSpPr>
            <a:spLocks noGrp="1"/>
          </p:cNvSpPr>
          <p:nvPr>
            <p:ph type="sldNum" sz="quarter" idx="12"/>
          </p:nvPr>
        </p:nvSpPr>
        <p:spPr>
          <a:xfrm>
            <a:off x="663206" y="6272830"/>
            <a:ext cx="2057400" cy="365125"/>
          </a:xfrm>
        </p:spPr>
        <p:txBody>
          <a:bodyPr/>
          <a:lstStyle/>
          <a:p>
            <a:pPr algn="l"/>
            <a:fld id="{1BF1D30A-4B40-4336-B32D-1BF86441A358}" type="slidenum">
              <a:rPr lang="en-US" smtClean="0"/>
              <a:pPr algn="l"/>
              <a:t>9</a:t>
            </a:fld>
            <a:endParaRPr lang="en-US" dirty="0"/>
          </a:p>
        </p:txBody>
      </p:sp>
    </p:spTree>
    <p:extLst>
      <p:ext uri="{BB962C8B-B14F-4D97-AF65-F5344CB8AC3E}">
        <p14:creationId xmlns:p14="http://schemas.microsoft.com/office/powerpoint/2010/main" val="3853976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TotalTime>
  <Words>1294</Words>
  <Application>Microsoft Office PowerPoint</Application>
  <PresentationFormat>On-screen Show (4:3)</PresentationFormat>
  <Paragraphs>116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Belleza</vt:lpstr>
      <vt:lpstr>Calibri</vt:lpstr>
      <vt:lpstr>Calibri Light</vt:lpstr>
      <vt:lpstr>Century Gothic</vt:lpstr>
      <vt:lpstr>Office Theme</vt:lpstr>
      <vt:lpstr>Turkey Turmoil</vt:lpstr>
      <vt:lpstr>Scenario</vt:lpstr>
      <vt:lpstr>Habitat </vt:lpstr>
      <vt:lpstr>Farm Turkeys</vt:lpstr>
      <vt:lpstr>Wild Turkeys</vt:lpstr>
      <vt:lpstr>Evidence</vt:lpstr>
      <vt:lpstr>PowerPoint Presentation</vt:lpstr>
      <vt:lpstr>PowerPoint Presentation</vt:lpstr>
      <vt:lpstr>PowerPoint Presentation</vt:lpstr>
      <vt:lpstr>PowerPoint Presentation</vt:lpstr>
      <vt:lpstr>Turkey Diet</vt:lpstr>
      <vt:lpstr>Farm Turkeys</vt:lpstr>
      <vt:lpstr>Wild Turkeys</vt:lpstr>
      <vt:lpstr>Evidence</vt:lpstr>
      <vt:lpstr>Turkey Characteristics</vt:lpstr>
      <vt:lpstr>Farm Turkeys</vt:lpstr>
      <vt:lpstr>Wild Turkeys</vt:lpstr>
      <vt:lpstr>Evidence</vt:lpstr>
      <vt:lpstr>Compare </vt:lpstr>
      <vt:lpstr>Turkey Instincts </vt:lpstr>
      <vt:lpstr>Farm Turkeys</vt:lpstr>
      <vt:lpstr>Wild Turkeys</vt:lpstr>
      <vt:lpstr>Evidence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Laura Mincks</dc:creator>
  <cp:lastModifiedBy>Melissa Anderson</cp:lastModifiedBy>
  <cp:revision>26</cp:revision>
  <dcterms:created xsi:type="dcterms:W3CDTF">2018-02-16T17:16:50Z</dcterms:created>
  <dcterms:modified xsi:type="dcterms:W3CDTF">2019-11-13T17:10:21Z</dcterms:modified>
</cp:coreProperties>
</file>